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0" r:id="rId4"/>
  </p:sldMasterIdLst>
  <p:notesMasterIdLst>
    <p:notesMasterId r:id="rId46"/>
  </p:notesMasterIdLst>
  <p:handoutMasterIdLst>
    <p:handoutMasterId r:id="rId47"/>
  </p:handoutMasterIdLst>
  <p:sldIdLst>
    <p:sldId id="312" r:id="rId5"/>
    <p:sldId id="304" r:id="rId6"/>
    <p:sldId id="307" r:id="rId7"/>
    <p:sldId id="282" r:id="rId8"/>
    <p:sldId id="323" r:id="rId9"/>
    <p:sldId id="281" r:id="rId10"/>
    <p:sldId id="324" r:id="rId11"/>
    <p:sldId id="325" r:id="rId12"/>
    <p:sldId id="314" r:id="rId13"/>
    <p:sldId id="315" r:id="rId14"/>
    <p:sldId id="327" r:id="rId15"/>
    <p:sldId id="328" r:id="rId16"/>
    <p:sldId id="329" r:id="rId17"/>
    <p:sldId id="330" r:id="rId18"/>
    <p:sldId id="331" r:id="rId19"/>
    <p:sldId id="332" r:id="rId20"/>
    <p:sldId id="333" r:id="rId21"/>
    <p:sldId id="334" r:id="rId22"/>
    <p:sldId id="336" r:id="rId23"/>
    <p:sldId id="335" r:id="rId24"/>
    <p:sldId id="337" r:id="rId25"/>
    <p:sldId id="338" r:id="rId26"/>
    <p:sldId id="339" r:id="rId27"/>
    <p:sldId id="340" r:id="rId28"/>
    <p:sldId id="342" r:id="rId29"/>
    <p:sldId id="343" r:id="rId30"/>
    <p:sldId id="344" r:id="rId31"/>
    <p:sldId id="341" r:id="rId32"/>
    <p:sldId id="350" r:id="rId33"/>
    <p:sldId id="345" r:id="rId34"/>
    <p:sldId id="346" r:id="rId35"/>
    <p:sldId id="318" r:id="rId36"/>
    <p:sldId id="347" r:id="rId37"/>
    <p:sldId id="348" r:id="rId38"/>
    <p:sldId id="349" r:id="rId39"/>
    <p:sldId id="351" r:id="rId40"/>
    <p:sldId id="352" r:id="rId41"/>
    <p:sldId id="353" r:id="rId42"/>
    <p:sldId id="354" r:id="rId43"/>
    <p:sldId id="326" r:id="rId44"/>
    <p:sldId id="297" r:id="rId4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735420-B5D3-44A7-AB02-9C3021D57D13}" v="52" dt="2024-06-07T14:44:10.094"/>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2" autoAdjust="0"/>
    <p:restoredTop sz="95388" autoAdjust="0"/>
  </p:normalViewPr>
  <p:slideViewPr>
    <p:cSldViewPr snapToGrid="0" snapToObjects="1">
      <p:cViewPr varScale="1">
        <p:scale>
          <a:sx n="78" d="100"/>
          <a:sy n="78" d="100"/>
        </p:scale>
        <p:origin x="989"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556773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776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46660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46131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493429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6921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75756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158672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151068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51061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97134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3001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63592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0922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184860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11428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58499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940714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1619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35253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17691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22174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19525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273863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462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38964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8876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0894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93653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4052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322025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3833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drive/196VO94BkJuiJdB2D27xYExGbeIfInuWh?usp=sharin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github.com/SefaWork/PillBlisterCounte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3390/s22082958" TargetMode="External"/><Relationship Id="rId7" Type="http://schemas.openxmlformats.org/officeDocument/2006/relationships/hyperlink" Target="https://docs.opencv.org/4.x/da/d53/tutorial_py_houghcircles.html"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hyperlink" Target="https://docs.opencv.org/3.4/da/d22/tutorial_py_canny.html" TargetMode="External"/><Relationship Id="rId5" Type="http://schemas.openxmlformats.org/officeDocument/2006/relationships/hyperlink" Target="https://docs.opencv.org/4.x/d5/daf/tutorial_py_histogram_equalization.html" TargetMode="External"/><Relationship Id="rId4" Type="http://schemas.openxmlformats.org/officeDocument/2006/relationships/hyperlink" Target="https://opencv.or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88" y="2822579"/>
            <a:ext cx="6392421" cy="2215731"/>
          </a:xfrm>
        </p:spPr>
        <p:txBody>
          <a:bodyPr anchor="t"/>
          <a:lstStyle/>
          <a:p>
            <a:r>
              <a:rPr lang="en-US" dirty="0">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PILL BLISTER DETECTION</a:t>
            </a:r>
            <a:br>
              <a:rPr lang="en-US" dirty="0">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br>
            <a:r>
              <a:rPr lang="en-US" sz="1600" dirty="0">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MEHMET SEFA TOKSOY</a:t>
            </a:r>
            <a:br>
              <a:rPr lang="en-US" sz="1600" dirty="0">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br>
            <a:r>
              <a:rPr lang="en-US" sz="1600" dirty="0">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220610035</a:t>
            </a:r>
            <a:br>
              <a:rPr lang="en-US" sz="1600" dirty="0">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br>
            <a:r>
              <a:rPr lang="en-US" sz="1600" dirty="0">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ELIF CEYDA CİVELEK</a:t>
            </a:r>
            <a:br>
              <a:rPr lang="en-US" sz="1600" dirty="0">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br>
            <a:r>
              <a:rPr lang="en-US" sz="1600" dirty="0">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220610011</a:t>
            </a:r>
          </a:p>
        </p:txBody>
      </p:sp>
      <p:pic>
        <p:nvPicPr>
          <p:cNvPr id="4" name="Picture 3" descr="A black background with red letters&#10;&#10;Description automatically generated">
            <a:extLst>
              <a:ext uri="{FF2B5EF4-FFF2-40B4-BE49-F238E27FC236}">
                <a16:creationId xmlns:a16="http://schemas.microsoft.com/office/drawing/2014/main" id="{32D00EC1-9765-FBF4-4DAB-833BE867F893}"/>
              </a:ext>
            </a:extLst>
          </p:cNvPr>
          <p:cNvPicPr>
            <a:picLocks noChangeAspect="1"/>
          </p:cNvPicPr>
          <p:nvPr/>
        </p:nvPicPr>
        <p:blipFill>
          <a:blip r:embed="rId3"/>
          <a:stretch>
            <a:fillRect/>
          </a:stretch>
        </p:blipFill>
        <p:spPr>
          <a:xfrm>
            <a:off x="4201886" y="799211"/>
            <a:ext cx="3788226" cy="18057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ALGORITHM EXPLANATION</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403690" cy="3720337"/>
          </a:xfrm>
        </p:spPr>
        <p:txBody>
          <a:bodyPr>
            <a:norm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Our algorithm works in three stages:</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Image Acquisition</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Image Preprocessing</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Detection &amp; Counting</a:t>
            </a:r>
          </a:p>
        </p:txBody>
      </p:sp>
    </p:spTree>
    <p:extLst>
      <p:ext uri="{BB962C8B-B14F-4D97-AF65-F5344CB8AC3E}">
        <p14:creationId xmlns:p14="http://schemas.microsoft.com/office/powerpoint/2010/main" val="246859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1. IMAGE ACQUISITION</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403690" cy="3720337"/>
          </a:xfrm>
        </p:spPr>
        <p:txBody>
          <a:bodyPr>
            <a:norm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First step to our algorithm is to limit our working area to reduce background artifacts and scale our image up. We can use </a:t>
            </a:r>
            <a:r>
              <a:rPr lang="en-US" sz="2200" b="1" dirty="0">
                <a:latin typeface="Times New Roman" panose="02020603050405020304" pitchFamily="18" charset="0"/>
                <a:cs typeface="Times New Roman" panose="02020603050405020304" pitchFamily="18" charset="0"/>
              </a:rPr>
              <a:t>Image Segmentation</a:t>
            </a:r>
            <a:r>
              <a:rPr lang="en-US" sz="2200" dirty="0">
                <a:latin typeface="Times New Roman" panose="02020603050405020304" pitchFamily="18" charset="0"/>
                <a:cs typeface="Times New Roman" panose="02020603050405020304" pitchFamily="18" charset="0"/>
              </a:rPr>
              <a:t> methods to establish a bounding box for our pills, crop out background pixels, scale our image and rotate our image to be vertically aligned.</a:t>
            </a:r>
          </a:p>
        </p:txBody>
      </p:sp>
    </p:spTree>
    <p:extLst>
      <p:ext uri="{BB962C8B-B14F-4D97-AF65-F5344CB8AC3E}">
        <p14:creationId xmlns:p14="http://schemas.microsoft.com/office/powerpoint/2010/main" val="3518823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dirty="0"/>
          </a:p>
        </p:txBody>
      </p:sp>
      <p:pic>
        <p:nvPicPr>
          <p:cNvPr id="9" name="Picture 8">
            <a:extLst>
              <a:ext uri="{FF2B5EF4-FFF2-40B4-BE49-F238E27FC236}">
                <a16:creationId xmlns:a16="http://schemas.microsoft.com/office/drawing/2014/main" id="{4434DC23-DF1B-A062-002E-D9E6D583E5A0}"/>
              </a:ext>
            </a:extLst>
          </p:cNvPr>
          <p:cNvPicPr>
            <a:picLocks noChangeAspect="1"/>
          </p:cNvPicPr>
          <p:nvPr/>
        </p:nvPicPr>
        <p:blipFill>
          <a:blip r:embed="rId3"/>
          <a:stretch>
            <a:fillRect/>
          </a:stretch>
        </p:blipFill>
        <p:spPr>
          <a:xfrm>
            <a:off x="2176777" y="85879"/>
            <a:ext cx="7838446" cy="5754483"/>
          </a:xfrm>
          <a:prstGeom prst="rect">
            <a:avLst/>
          </a:prstGeom>
        </p:spPr>
      </p:pic>
      <p:sp>
        <p:nvSpPr>
          <p:cNvPr id="10" name="TextBox 9">
            <a:extLst>
              <a:ext uri="{FF2B5EF4-FFF2-40B4-BE49-F238E27FC236}">
                <a16:creationId xmlns:a16="http://schemas.microsoft.com/office/drawing/2014/main" id="{71FB8605-B35D-74C0-A241-2DE9EC1D0E76}"/>
              </a:ext>
            </a:extLst>
          </p:cNvPr>
          <p:cNvSpPr txBox="1"/>
          <p:nvPr/>
        </p:nvSpPr>
        <p:spPr>
          <a:xfrm>
            <a:off x="3884272" y="5983172"/>
            <a:ext cx="4423455" cy="430887"/>
          </a:xfrm>
          <a:prstGeom prst="rect">
            <a:avLst/>
          </a:prstGeom>
          <a:noFill/>
        </p:spPr>
        <p:txBody>
          <a:bodyPr wrap="none" rtlCol="0">
            <a:spAutoFit/>
          </a:bodyPr>
          <a:lstStyle/>
          <a:p>
            <a:r>
              <a:rPr lang="en-US" sz="2200" dirty="0">
                <a:solidFill>
                  <a:schemeClr val="accent6"/>
                </a:solidFill>
                <a:latin typeface="Times New Roman" panose="02020603050405020304" pitchFamily="18" charset="0"/>
                <a:cs typeface="Times New Roman" panose="02020603050405020304" pitchFamily="18" charset="0"/>
              </a:rPr>
              <a:t>Image before Image Acquisition step.</a:t>
            </a:r>
          </a:p>
        </p:txBody>
      </p:sp>
    </p:spTree>
    <p:extLst>
      <p:ext uri="{BB962C8B-B14F-4D97-AF65-F5344CB8AC3E}">
        <p14:creationId xmlns:p14="http://schemas.microsoft.com/office/powerpoint/2010/main" val="4008933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pic>
        <p:nvPicPr>
          <p:cNvPr id="4" name="Picture 3" descr="A pack of pills in a package&#10;&#10;Description automatically generated">
            <a:extLst>
              <a:ext uri="{FF2B5EF4-FFF2-40B4-BE49-F238E27FC236}">
                <a16:creationId xmlns:a16="http://schemas.microsoft.com/office/drawing/2014/main" id="{B1A11072-8CED-6B26-87AC-3C50F9E077D5}"/>
              </a:ext>
            </a:extLst>
          </p:cNvPr>
          <p:cNvPicPr>
            <a:picLocks noChangeAspect="1"/>
          </p:cNvPicPr>
          <p:nvPr/>
        </p:nvPicPr>
        <p:blipFill>
          <a:blip r:embed="rId3"/>
          <a:stretch>
            <a:fillRect/>
          </a:stretch>
        </p:blipFill>
        <p:spPr>
          <a:xfrm>
            <a:off x="5780864" y="0"/>
            <a:ext cx="3284982" cy="6858000"/>
          </a:xfrm>
          <a:prstGeom prst="rect">
            <a:avLst/>
          </a:prstGeom>
        </p:spPr>
      </p:pic>
      <p:sp>
        <p:nvSpPr>
          <p:cNvPr id="5" name="TextBox 4">
            <a:extLst>
              <a:ext uri="{FF2B5EF4-FFF2-40B4-BE49-F238E27FC236}">
                <a16:creationId xmlns:a16="http://schemas.microsoft.com/office/drawing/2014/main" id="{13FF865C-CB09-8ECC-C3A9-86DA3E899ECF}"/>
              </a:ext>
            </a:extLst>
          </p:cNvPr>
          <p:cNvSpPr txBox="1"/>
          <p:nvPr/>
        </p:nvSpPr>
        <p:spPr>
          <a:xfrm>
            <a:off x="698116" y="2875002"/>
            <a:ext cx="4532645" cy="1107996"/>
          </a:xfrm>
          <a:prstGeom prst="rect">
            <a:avLst/>
          </a:prstGeom>
          <a:noFill/>
        </p:spPr>
        <p:txBody>
          <a:bodyPr wrap="square" rtlCol="0">
            <a:spAutoFit/>
          </a:bodyPr>
          <a:lstStyle/>
          <a:p>
            <a:r>
              <a:rPr lang="en-US" sz="2200" dirty="0">
                <a:solidFill>
                  <a:schemeClr val="accent6"/>
                </a:solidFill>
                <a:latin typeface="Times New Roman" panose="02020603050405020304" pitchFamily="18" charset="0"/>
                <a:cs typeface="Times New Roman" panose="02020603050405020304" pitchFamily="18" charset="0"/>
              </a:rPr>
              <a:t>Image after Image Acquisition step.</a:t>
            </a:r>
          </a:p>
          <a:p>
            <a:r>
              <a:rPr lang="en-US" sz="2200" dirty="0">
                <a:solidFill>
                  <a:schemeClr val="accent6"/>
                </a:solidFill>
                <a:latin typeface="Times New Roman" panose="02020603050405020304" pitchFamily="18" charset="0"/>
                <a:cs typeface="Times New Roman" panose="02020603050405020304" pitchFamily="18" charset="0"/>
              </a:rPr>
              <a:t>(Useless background pixels removed, </a:t>
            </a:r>
          </a:p>
          <a:p>
            <a:r>
              <a:rPr lang="en-US" sz="2200" dirty="0">
                <a:solidFill>
                  <a:schemeClr val="accent6"/>
                </a:solidFill>
                <a:latin typeface="Times New Roman" panose="02020603050405020304" pitchFamily="18" charset="0"/>
                <a:cs typeface="Times New Roman" panose="02020603050405020304" pitchFamily="18" charset="0"/>
              </a:rPr>
              <a:t>scaled and rotated.)</a:t>
            </a:r>
          </a:p>
        </p:txBody>
      </p:sp>
    </p:spTree>
    <p:extLst>
      <p:ext uri="{BB962C8B-B14F-4D97-AF65-F5344CB8AC3E}">
        <p14:creationId xmlns:p14="http://schemas.microsoft.com/office/powerpoint/2010/main" val="4126571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1. IMAGE ACQUISITION</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14</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403690" cy="4117437"/>
          </a:xfrm>
        </p:spPr>
        <p:txBody>
          <a:bodyPr>
            <a:norm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do this, we first load our image, convert it to grayscale and apply a 5x5 Mean filter over it to reduce artifacts.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Then, we use a 9x9 Local Standard Deviation filter to show edges in our image. To improve precision, we use OTSU global threshold to convert our image to binary image.</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dilate our binary image using a 50x50 dilation filter and then connect closed gaps using morphology.</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Using image contours, we can find the largest bounding box and mark it as our pills. We can then crop this region and scale/rotate it accordingly.</a:t>
            </a:r>
          </a:p>
        </p:txBody>
      </p:sp>
    </p:spTree>
    <p:extLst>
      <p:ext uri="{BB962C8B-B14F-4D97-AF65-F5344CB8AC3E}">
        <p14:creationId xmlns:p14="http://schemas.microsoft.com/office/powerpoint/2010/main" val="303565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15</a:t>
            </a:fld>
            <a:endParaRPr lang="en-US" dirty="0"/>
          </a:p>
        </p:txBody>
      </p:sp>
      <p:pic>
        <p:nvPicPr>
          <p:cNvPr id="4" name="Picture 3">
            <a:extLst>
              <a:ext uri="{FF2B5EF4-FFF2-40B4-BE49-F238E27FC236}">
                <a16:creationId xmlns:a16="http://schemas.microsoft.com/office/drawing/2014/main" id="{47FD578F-501B-B0B6-0A00-CFC1108F1152}"/>
              </a:ext>
            </a:extLst>
          </p:cNvPr>
          <p:cNvPicPr>
            <a:picLocks noChangeAspect="1"/>
          </p:cNvPicPr>
          <p:nvPr/>
        </p:nvPicPr>
        <p:blipFill>
          <a:blip r:embed="rId3"/>
          <a:stretch>
            <a:fillRect/>
          </a:stretch>
        </p:blipFill>
        <p:spPr>
          <a:xfrm>
            <a:off x="2260191" y="48863"/>
            <a:ext cx="7671618" cy="6760273"/>
          </a:xfrm>
          <a:prstGeom prst="rect">
            <a:avLst/>
          </a:prstGeom>
        </p:spPr>
      </p:pic>
    </p:spTree>
    <p:extLst>
      <p:ext uri="{BB962C8B-B14F-4D97-AF65-F5344CB8AC3E}">
        <p14:creationId xmlns:p14="http://schemas.microsoft.com/office/powerpoint/2010/main" val="17929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16</a:t>
            </a:fld>
            <a:endParaRPr lang="en-US" dirty="0"/>
          </a:p>
        </p:txBody>
      </p:sp>
      <p:pic>
        <p:nvPicPr>
          <p:cNvPr id="7" name="Picture 6">
            <a:extLst>
              <a:ext uri="{FF2B5EF4-FFF2-40B4-BE49-F238E27FC236}">
                <a16:creationId xmlns:a16="http://schemas.microsoft.com/office/drawing/2014/main" id="{F2ED717D-CA95-09F6-33D2-EEAD1D4CA835}"/>
              </a:ext>
            </a:extLst>
          </p:cNvPr>
          <p:cNvPicPr>
            <a:picLocks noChangeAspect="1"/>
          </p:cNvPicPr>
          <p:nvPr/>
        </p:nvPicPr>
        <p:blipFill>
          <a:blip r:embed="rId3"/>
          <a:stretch>
            <a:fillRect/>
          </a:stretch>
        </p:blipFill>
        <p:spPr>
          <a:xfrm>
            <a:off x="628650" y="2088740"/>
            <a:ext cx="10934700" cy="2857500"/>
          </a:xfrm>
          <a:prstGeom prst="rect">
            <a:avLst/>
          </a:prstGeom>
        </p:spPr>
      </p:pic>
    </p:spTree>
    <p:extLst>
      <p:ext uri="{BB962C8B-B14F-4D97-AF65-F5344CB8AC3E}">
        <p14:creationId xmlns:p14="http://schemas.microsoft.com/office/powerpoint/2010/main" val="43832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17</a:t>
            </a:fld>
            <a:endParaRPr lang="en-US" dirty="0"/>
          </a:p>
        </p:txBody>
      </p:sp>
      <p:pic>
        <p:nvPicPr>
          <p:cNvPr id="4" name="Picture 3">
            <a:extLst>
              <a:ext uri="{FF2B5EF4-FFF2-40B4-BE49-F238E27FC236}">
                <a16:creationId xmlns:a16="http://schemas.microsoft.com/office/drawing/2014/main" id="{03EDAD8F-819A-EB94-7DE7-C917E52A9F4E}"/>
              </a:ext>
            </a:extLst>
          </p:cNvPr>
          <p:cNvPicPr>
            <a:picLocks noChangeAspect="1"/>
          </p:cNvPicPr>
          <p:nvPr/>
        </p:nvPicPr>
        <p:blipFill>
          <a:blip r:embed="rId3"/>
          <a:stretch>
            <a:fillRect/>
          </a:stretch>
        </p:blipFill>
        <p:spPr>
          <a:xfrm>
            <a:off x="412619" y="1099063"/>
            <a:ext cx="11366761" cy="5301738"/>
          </a:xfrm>
          <a:prstGeom prst="rect">
            <a:avLst/>
          </a:prstGeom>
        </p:spPr>
      </p:pic>
    </p:spTree>
    <p:extLst>
      <p:ext uri="{BB962C8B-B14F-4D97-AF65-F5344CB8AC3E}">
        <p14:creationId xmlns:p14="http://schemas.microsoft.com/office/powerpoint/2010/main" val="2655220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18</a:t>
            </a:fld>
            <a:endParaRPr lang="en-US" dirty="0"/>
          </a:p>
        </p:txBody>
      </p:sp>
      <p:pic>
        <p:nvPicPr>
          <p:cNvPr id="5" name="Picture 4">
            <a:extLst>
              <a:ext uri="{FF2B5EF4-FFF2-40B4-BE49-F238E27FC236}">
                <a16:creationId xmlns:a16="http://schemas.microsoft.com/office/drawing/2014/main" id="{8E797C5F-E689-91B2-50F2-8F4A7D709CEF}"/>
              </a:ext>
            </a:extLst>
          </p:cNvPr>
          <p:cNvPicPr>
            <a:picLocks noChangeAspect="1"/>
          </p:cNvPicPr>
          <p:nvPr/>
        </p:nvPicPr>
        <p:blipFill rotWithShape="1">
          <a:blip r:embed="rId3"/>
          <a:srcRect r="19113"/>
          <a:stretch/>
        </p:blipFill>
        <p:spPr>
          <a:xfrm>
            <a:off x="70026" y="1138256"/>
            <a:ext cx="12051948" cy="5262545"/>
          </a:xfrm>
          <a:prstGeom prst="rect">
            <a:avLst/>
          </a:prstGeom>
        </p:spPr>
      </p:pic>
    </p:spTree>
    <p:extLst>
      <p:ext uri="{BB962C8B-B14F-4D97-AF65-F5344CB8AC3E}">
        <p14:creationId xmlns:p14="http://schemas.microsoft.com/office/powerpoint/2010/main" val="1167634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19</a:t>
            </a:fld>
            <a:endParaRPr lang="en-US" dirty="0"/>
          </a:p>
        </p:txBody>
      </p:sp>
      <p:grpSp>
        <p:nvGrpSpPr>
          <p:cNvPr id="21" name="Group 20">
            <a:extLst>
              <a:ext uri="{FF2B5EF4-FFF2-40B4-BE49-F238E27FC236}">
                <a16:creationId xmlns:a16="http://schemas.microsoft.com/office/drawing/2014/main" id="{ED6999A5-FA26-B613-6161-9CB92B157D4B}"/>
              </a:ext>
            </a:extLst>
          </p:cNvPr>
          <p:cNvGrpSpPr/>
          <p:nvPr/>
        </p:nvGrpSpPr>
        <p:grpSpPr>
          <a:xfrm>
            <a:off x="541833" y="686483"/>
            <a:ext cx="10884194" cy="5485034"/>
            <a:chOff x="541833" y="739688"/>
            <a:chExt cx="10884194" cy="5485034"/>
          </a:xfrm>
        </p:grpSpPr>
        <p:pic>
          <p:nvPicPr>
            <p:cNvPr id="7" name="Picture 6" descr="A close-up of a blister pack of pills&#10;&#10;Description automatically generated">
              <a:extLst>
                <a:ext uri="{FF2B5EF4-FFF2-40B4-BE49-F238E27FC236}">
                  <a16:creationId xmlns:a16="http://schemas.microsoft.com/office/drawing/2014/main" id="{279AEC34-A40B-6709-0AA7-E0E9BA5478B3}"/>
                </a:ext>
              </a:extLst>
            </p:cNvPr>
            <p:cNvPicPr>
              <a:picLocks noChangeAspect="1"/>
            </p:cNvPicPr>
            <p:nvPr/>
          </p:nvPicPr>
          <p:blipFill>
            <a:blip r:embed="rId3"/>
            <a:stretch>
              <a:fillRect/>
            </a:stretch>
          </p:blipFill>
          <p:spPr>
            <a:xfrm>
              <a:off x="541834" y="834188"/>
              <a:ext cx="3656795" cy="2695267"/>
            </a:xfrm>
            <a:prstGeom prst="rect">
              <a:avLst/>
            </a:prstGeom>
          </p:spPr>
        </p:pic>
        <p:pic>
          <p:nvPicPr>
            <p:cNvPr id="9" name="Picture 8" descr="A black and white image of circles&#10;&#10;Description automatically generated">
              <a:extLst>
                <a:ext uri="{FF2B5EF4-FFF2-40B4-BE49-F238E27FC236}">
                  <a16:creationId xmlns:a16="http://schemas.microsoft.com/office/drawing/2014/main" id="{AA21703B-E878-0410-271F-4F3658E0BEE9}"/>
                </a:ext>
              </a:extLst>
            </p:cNvPr>
            <p:cNvPicPr>
              <a:picLocks noChangeAspect="1"/>
            </p:cNvPicPr>
            <p:nvPr/>
          </p:nvPicPr>
          <p:blipFill>
            <a:blip r:embed="rId4"/>
            <a:stretch>
              <a:fillRect/>
            </a:stretch>
          </p:blipFill>
          <p:spPr>
            <a:xfrm>
              <a:off x="4198628" y="834188"/>
              <a:ext cx="3656795" cy="2695267"/>
            </a:xfrm>
            <a:prstGeom prst="rect">
              <a:avLst/>
            </a:prstGeom>
          </p:spPr>
        </p:pic>
        <p:pic>
          <p:nvPicPr>
            <p:cNvPr id="11" name="Picture 10" descr="A white circle pattern on a black background&#10;&#10;Description automatically generated">
              <a:extLst>
                <a:ext uri="{FF2B5EF4-FFF2-40B4-BE49-F238E27FC236}">
                  <a16:creationId xmlns:a16="http://schemas.microsoft.com/office/drawing/2014/main" id="{AA79ABA4-5642-37FD-3D8D-19B1A518F4A0}"/>
                </a:ext>
              </a:extLst>
            </p:cNvPr>
            <p:cNvPicPr>
              <a:picLocks noChangeAspect="1"/>
            </p:cNvPicPr>
            <p:nvPr/>
          </p:nvPicPr>
          <p:blipFill>
            <a:blip r:embed="rId5"/>
            <a:stretch>
              <a:fillRect/>
            </a:stretch>
          </p:blipFill>
          <p:spPr>
            <a:xfrm>
              <a:off x="541833" y="3529454"/>
              <a:ext cx="3656796" cy="2695268"/>
            </a:xfrm>
            <a:prstGeom prst="rect">
              <a:avLst/>
            </a:prstGeom>
          </p:spPr>
        </p:pic>
        <p:pic>
          <p:nvPicPr>
            <p:cNvPr id="13" name="Picture 12" descr="A white text on a black background&#10;&#10;Description automatically generated">
              <a:extLst>
                <a:ext uri="{FF2B5EF4-FFF2-40B4-BE49-F238E27FC236}">
                  <a16:creationId xmlns:a16="http://schemas.microsoft.com/office/drawing/2014/main" id="{A07892DF-B394-3877-C674-31D5EF638A66}"/>
                </a:ext>
              </a:extLst>
            </p:cNvPr>
            <p:cNvPicPr>
              <a:picLocks noChangeAspect="1"/>
            </p:cNvPicPr>
            <p:nvPr/>
          </p:nvPicPr>
          <p:blipFill>
            <a:blip r:embed="rId6"/>
            <a:stretch>
              <a:fillRect/>
            </a:stretch>
          </p:blipFill>
          <p:spPr>
            <a:xfrm>
              <a:off x="4198629" y="3529455"/>
              <a:ext cx="3656795" cy="2695267"/>
            </a:xfrm>
            <a:prstGeom prst="rect">
              <a:avLst/>
            </a:prstGeom>
          </p:spPr>
        </p:pic>
        <p:pic>
          <p:nvPicPr>
            <p:cNvPr id="15" name="Picture 14" descr="A white rectangle with black background&#10;&#10;Description automatically generated">
              <a:extLst>
                <a:ext uri="{FF2B5EF4-FFF2-40B4-BE49-F238E27FC236}">
                  <a16:creationId xmlns:a16="http://schemas.microsoft.com/office/drawing/2014/main" id="{4613B648-F029-C5BD-7FE7-FE05376385E5}"/>
                </a:ext>
              </a:extLst>
            </p:cNvPr>
            <p:cNvPicPr>
              <a:picLocks noChangeAspect="1"/>
            </p:cNvPicPr>
            <p:nvPr/>
          </p:nvPicPr>
          <p:blipFill>
            <a:blip r:embed="rId7"/>
            <a:stretch>
              <a:fillRect/>
            </a:stretch>
          </p:blipFill>
          <p:spPr>
            <a:xfrm>
              <a:off x="7769233" y="1956464"/>
              <a:ext cx="3656794" cy="2695267"/>
            </a:xfrm>
            <a:prstGeom prst="rect">
              <a:avLst/>
            </a:prstGeom>
          </p:spPr>
        </p:pic>
        <p:sp>
          <p:nvSpPr>
            <p:cNvPr id="16" name="Rectangle 15">
              <a:extLst>
                <a:ext uri="{FF2B5EF4-FFF2-40B4-BE49-F238E27FC236}">
                  <a16:creationId xmlns:a16="http://schemas.microsoft.com/office/drawing/2014/main" id="{10025740-3B07-D9F7-A1FA-C411C7F2825F}"/>
                </a:ext>
              </a:extLst>
            </p:cNvPr>
            <p:cNvSpPr/>
            <p:nvPr/>
          </p:nvSpPr>
          <p:spPr>
            <a:xfrm>
              <a:off x="541834" y="739688"/>
              <a:ext cx="443711" cy="923330"/>
            </a:xfrm>
            <a:prstGeom prst="rect">
              <a:avLst/>
            </a:prstGeom>
            <a:noFill/>
          </p:spPr>
          <p:txBody>
            <a:bodyPr wrap="squar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1</a:t>
              </a:r>
            </a:p>
          </p:txBody>
        </p:sp>
        <p:sp>
          <p:nvSpPr>
            <p:cNvPr id="17" name="Rectangle 16">
              <a:extLst>
                <a:ext uri="{FF2B5EF4-FFF2-40B4-BE49-F238E27FC236}">
                  <a16:creationId xmlns:a16="http://schemas.microsoft.com/office/drawing/2014/main" id="{3067C303-98F9-4C03-0602-426F4784FE9F}"/>
                </a:ext>
              </a:extLst>
            </p:cNvPr>
            <p:cNvSpPr/>
            <p:nvPr/>
          </p:nvSpPr>
          <p:spPr>
            <a:xfrm>
              <a:off x="4320547" y="759684"/>
              <a:ext cx="443711" cy="923330"/>
            </a:xfrm>
            <a:prstGeom prst="rect">
              <a:avLst/>
            </a:prstGeom>
            <a:noFill/>
          </p:spPr>
          <p:txBody>
            <a:bodyPr wrap="squar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2</a:t>
              </a:r>
            </a:p>
          </p:txBody>
        </p:sp>
        <p:sp>
          <p:nvSpPr>
            <p:cNvPr id="18" name="Rectangle 17">
              <a:extLst>
                <a:ext uri="{FF2B5EF4-FFF2-40B4-BE49-F238E27FC236}">
                  <a16:creationId xmlns:a16="http://schemas.microsoft.com/office/drawing/2014/main" id="{37F8609E-F0F4-F4E1-8640-A20F534E32EE}"/>
                </a:ext>
              </a:extLst>
            </p:cNvPr>
            <p:cNvSpPr/>
            <p:nvPr/>
          </p:nvSpPr>
          <p:spPr>
            <a:xfrm>
              <a:off x="628024" y="3487142"/>
              <a:ext cx="443711" cy="923330"/>
            </a:xfrm>
            <a:prstGeom prst="rect">
              <a:avLst/>
            </a:prstGeom>
            <a:noFill/>
          </p:spPr>
          <p:txBody>
            <a:bodyPr wrap="squar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6FB7A304-ADE5-1767-1D0E-A9308FFC0E3F}"/>
                </a:ext>
              </a:extLst>
            </p:cNvPr>
            <p:cNvSpPr/>
            <p:nvPr/>
          </p:nvSpPr>
          <p:spPr>
            <a:xfrm>
              <a:off x="4198627" y="3454951"/>
              <a:ext cx="443711" cy="923330"/>
            </a:xfrm>
            <a:prstGeom prst="rect">
              <a:avLst/>
            </a:prstGeom>
            <a:noFill/>
          </p:spPr>
          <p:txBody>
            <a:bodyPr wrap="squar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4</a:t>
              </a:r>
            </a:p>
          </p:txBody>
        </p:sp>
        <p:sp>
          <p:nvSpPr>
            <p:cNvPr id="20" name="Rectangle 19">
              <a:extLst>
                <a:ext uri="{FF2B5EF4-FFF2-40B4-BE49-F238E27FC236}">
                  <a16:creationId xmlns:a16="http://schemas.microsoft.com/office/drawing/2014/main" id="{62A2C5F5-DC84-30C4-FCFD-A8AA6B96659F}"/>
                </a:ext>
              </a:extLst>
            </p:cNvPr>
            <p:cNvSpPr/>
            <p:nvPr/>
          </p:nvSpPr>
          <p:spPr>
            <a:xfrm>
              <a:off x="7868750" y="1809031"/>
              <a:ext cx="443711" cy="923330"/>
            </a:xfrm>
            <a:prstGeom prst="rect">
              <a:avLst/>
            </a:prstGeom>
            <a:noFill/>
          </p:spPr>
          <p:txBody>
            <a:bodyPr wrap="squar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5</a:t>
              </a:r>
            </a:p>
          </p:txBody>
        </p:sp>
      </p:grpSp>
    </p:spTree>
    <p:extLst>
      <p:ext uri="{BB962C8B-B14F-4D97-AF65-F5344CB8AC3E}">
        <p14:creationId xmlns:p14="http://schemas.microsoft.com/office/powerpoint/2010/main" val="180325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5"/>
            <a:ext cx="6583680" cy="1184764"/>
          </a:xfrm>
        </p:spPr>
        <p:txBody>
          <a:bodyPr/>
          <a:lstStyle/>
          <a:p>
            <a:r>
              <a:rPr lang="en-US" dirty="0"/>
              <a:t>Contents</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514600"/>
            <a:ext cx="6583680" cy="3842238"/>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Problem Definition</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Literature Review</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Algorithm Explanation &amp; Libraries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Limitations and Time Restraints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Code Link and Live Demonstration</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2. IMAGE PREPROCESSING</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20</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403690" cy="4117437"/>
          </a:xfrm>
        </p:spPr>
        <p:txBody>
          <a:bodyPr>
            <a:norm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Great, now our image is cropped and in a consistent resolution. Now, we can move onto Image Preprocessing step.</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this stage, we use various filters on our cropped image to make it more suitable for detection. The aim here is to bring out low level features such as edges more and reduce artifacts (such as reflections).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5378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21</a:t>
            </a:fld>
            <a:endParaRPr lang="en-US" dirty="0"/>
          </a:p>
        </p:txBody>
      </p:sp>
      <p:pic>
        <p:nvPicPr>
          <p:cNvPr id="9" name="Picture 8" descr="A pack of pills in a package&#10;&#10;Description automatically generated">
            <a:extLst>
              <a:ext uri="{FF2B5EF4-FFF2-40B4-BE49-F238E27FC236}">
                <a16:creationId xmlns:a16="http://schemas.microsoft.com/office/drawing/2014/main" id="{6126E1AD-8BC8-C83A-5ACB-BECD9ABDE1A7}"/>
              </a:ext>
            </a:extLst>
          </p:cNvPr>
          <p:cNvPicPr>
            <a:picLocks noChangeAspect="1"/>
          </p:cNvPicPr>
          <p:nvPr/>
        </p:nvPicPr>
        <p:blipFill>
          <a:blip r:embed="rId3"/>
          <a:stretch>
            <a:fillRect/>
          </a:stretch>
        </p:blipFill>
        <p:spPr>
          <a:xfrm>
            <a:off x="1618869" y="0"/>
            <a:ext cx="3284982" cy="6858000"/>
          </a:xfrm>
          <a:prstGeom prst="rect">
            <a:avLst/>
          </a:prstGeom>
        </p:spPr>
      </p:pic>
      <p:pic>
        <p:nvPicPr>
          <p:cNvPr id="11" name="Picture 10" descr="A close-up of a blister pack of pills&#10;&#10;Description automatically generated">
            <a:extLst>
              <a:ext uri="{FF2B5EF4-FFF2-40B4-BE49-F238E27FC236}">
                <a16:creationId xmlns:a16="http://schemas.microsoft.com/office/drawing/2014/main" id="{D0DFA547-2904-5F3E-B367-1CFA757CB9DF}"/>
              </a:ext>
            </a:extLst>
          </p:cNvPr>
          <p:cNvPicPr>
            <a:picLocks noChangeAspect="1"/>
          </p:cNvPicPr>
          <p:nvPr/>
        </p:nvPicPr>
        <p:blipFill>
          <a:blip r:embed="rId4"/>
          <a:stretch>
            <a:fillRect/>
          </a:stretch>
        </p:blipFill>
        <p:spPr>
          <a:xfrm>
            <a:off x="7647269" y="0"/>
            <a:ext cx="3284982" cy="6858000"/>
          </a:xfrm>
          <a:prstGeom prst="rect">
            <a:avLst/>
          </a:prstGeom>
        </p:spPr>
      </p:pic>
      <p:pic>
        <p:nvPicPr>
          <p:cNvPr id="13" name="Graphic 12" descr="Arrow Right with solid fill">
            <a:extLst>
              <a:ext uri="{FF2B5EF4-FFF2-40B4-BE49-F238E27FC236}">
                <a16:creationId xmlns:a16="http://schemas.microsoft.com/office/drawing/2014/main" id="{1244694C-AC47-8C7F-1E2F-0120773A3A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8360" y="2971800"/>
            <a:ext cx="914400" cy="914400"/>
          </a:xfrm>
          <a:prstGeom prst="rect">
            <a:avLst/>
          </a:prstGeom>
        </p:spPr>
      </p:pic>
      <p:sp>
        <p:nvSpPr>
          <p:cNvPr id="14" name="TextBox 13">
            <a:extLst>
              <a:ext uri="{FF2B5EF4-FFF2-40B4-BE49-F238E27FC236}">
                <a16:creationId xmlns:a16="http://schemas.microsoft.com/office/drawing/2014/main" id="{D4E12C22-3A11-E8E8-CF24-07DB90CD5C97}"/>
              </a:ext>
            </a:extLst>
          </p:cNvPr>
          <p:cNvSpPr txBox="1"/>
          <p:nvPr/>
        </p:nvSpPr>
        <p:spPr>
          <a:xfrm>
            <a:off x="5004218" y="3759200"/>
            <a:ext cx="2542684" cy="430887"/>
          </a:xfrm>
          <a:prstGeom prst="rect">
            <a:avLst/>
          </a:prstGeom>
          <a:noFill/>
        </p:spPr>
        <p:txBody>
          <a:bodyPr wrap="none" rtlCol="0">
            <a:spAutoFit/>
          </a:bodyPr>
          <a:lstStyle/>
          <a:p>
            <a:r>
              <a:rPr lang="en-US" sz="2200" dirty="0">
                <a:solidFill>
                  <a:schemeClr val="accent6"/>
                </a:solidFill>
                <a:latin typeface="Times New Roman" panose="02020603050405020304" pitchFamily="18" charset="0"/>
                <a:cs typeface="Times New Roman" panose="02020603050405020304" pitchFamily="18" charset="0"/>
              </a:rPr>
              <a:t>Image Preprocessing</a:t>
            </a:r>
          </a:p>
        </p:txBody>
      </p:sp>
    </p:spTree>
    <p:extLst>
      <p:ext uri="{BB962C8B-B14F-4D97-AF65-F5344CB8AC3E}">
        <p14:creationId xmlns:p14="http://schemas.microsoft.com/office/powerpoint/2010/main" val="1101247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2. IMAGE PREPROCESSING</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22</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403690" cy="4117437"/>
          </a:xfrm>
        </p:spPr>
        <p:txBody>
          <a:bodyPr>
            <a:norm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do this, we first convert our color space from RGB to HSV.</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then, apply </a:t>
            </a:r>
            <a:r>
              <a:rPr lang="en-US" sz="2200" b="1" dirty="0">
                <a:latin typeface="Times New Roman" panose="02020603050405020304" pitchFamily="18" charset="0"/>
                <a:cs typeface="Times New Roman" panose="02020603050405020304" pitchFamily="18" charset="0"/>
              </a:rPr>
              <a:t>Contrast-Limited Adaptive Histogram Equalization (CLAHE)</a:t>
            </a:r>
            <a:r>
              <a:rPr lang="en-US" sz="2200" b="1" baseline="30000" dirty="0">
                <a:latin typeface="Times New Roman" panose="02020603050405020304" pitchFamily="18" charset="0"/>
                <a:cs typeface="Times New Roman" panose="02020603050405020304" pitchFamily="18" charset="0"/>
              </a:rPr>
              <a:t>[3]</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filter on all three channels (hue, saturation, value) of our image to reduce illumination/reflections.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After, we apply a sharpening filter on the value (V) channel to highlight contrast in the image for better edge detection.</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28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23</a:t>
            </a:fld>
            <a:endParaRPr lang="en-US" dirty="0"/>
          </a:p>
        </p:txBody>
      </p:sp>
      <p:pic>
        <p:nvPicPr>
          <p:cNvPr id="9" name="Picture 8">
            <a:extLst>
              <a:ext uri="{FF2B5EF4-FFF2-40B4-BE49-F238E27FC236}">
                <a16:creationId xmlns:a16="http://schemas.microsoft.com/office/drawing/2014/main" id="{AE92C4CF-D346-D13D-1F1F-9E959173C0B8}"/>
              </a:ext>
            </a:extLst>
          </p:cNvPr>
          <p:cNvPicPr>
            <a:picLocks noChangeAspect="1"/>
          </p:cNvPicPr>
          <p:nvPr/>
        </p:nvPicPr>
        <p:blipFill>
          <a:blip r:embed="rId3"/>
          <a:stretch>
            <a:fillRect/>
          </a:stretch>
        </p:blipFill>
        <p:spPr>
          <a:xfrm>
            <a:off x="636352" y="903128"/>
            <a:ext cx="10919295" cy="5051743"/>
          </a:xfrm>
          <a:prstGeom prst="rect">
            <a:avLst/>
          </a:prstGeom>
        </p:spPr>
      </p:pic>
    </p:spTree>
    <p:extLst>
      <p:ext uri="{BB962C8B-B14F-4D97-AF65-F5344CB8AC3E}">
        <p14:creationId xmlns:p14="http://schemas.microsoft.com/office/powerpoint/2010/main" val="4089713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3. DETECTION &amp; COUNTING</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24</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403690" cy="4117437"/>
          </a:xfrm>
        </p:spPr>
        <p:txBody>
          <a:bodyPr>
            <a:norm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Now, our image is ready for detection. All previous steps have been building up to this step and this is the most important step of our algorithm.</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aim here is to find all circular shapes in our image and select the ones that are in range. </a:t>
            </a:r>
            <a:r>
              <a:rPr lang="en-US" sz="2200" b="1" dirty="0">
                <a:latin typeface="Times New Roman" panose="02020603050405020304" pitchFamily="18" charset="0"/>
                <a:cs typeface="Times New Roman" panose="02020603050405020304" pitchFamily="18" charset="0"/>
              </a:rPr>
              <a:t>This is where it starts to get inconsistent and produce wrong/inaccurate results.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215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3. DETECTION &amp; COUNTING</a:t>
            </a:r>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403690" cy="4117437"/>
          </a:xfrm>
        </p:spPr>
        <p:txBody>
          <a:bodyPr>
            <a:norm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First step is to run a </a:t>
            </a:r>
            <a:r>
              <a:rPr lang="en-US" sz="2200" b="1" dirty="0">
                <a:latin typeface="Times New Roman" panose="02020603050405020304" pitchFamily="18" charset="0"/>
                <a:cs typeface="Times New Roman" panose="02020603050405020304" pitchFamily="18" charset="0"/>
              </a:rPr>
              <a:t>Canny Edge Detection</a:t>
            </a:r>
            <a:r>
              <a:rPr lang="en-US" sz="2200" b="1" baseline="30000" dirty="0">
                <a:latin typeface="Times New Roman" panose="02020603050405020304" pitchFamily="18" charset="0"/>
                <a:cs typeface="Times New Roman" panose="02020603050405020304" pitchFamily="18" charset="0"/>
              </a:rPr>
              <a:t>[4]</a:t>
            </a:r>
            <a:r>
              <a:rPr lang="en-US" sz="2200" dirty="0">
                <a:latin typeface="Times New Roman" panose="02020603050405020304" pitchFamily="18" charset="0"/>
                <a:cs typeface="Times New Roman" panose="02020603050405020304" pitchFamily="18" charset="0"/>
              </a:rPr>
              <a:t> algorithm to find all edges in our image.</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Then, we run a </a:t>
            </a:r>
            <a:r>
              <a:rPr lang="en-US" sz="2200" b="1" dirty="0">
                <a:latin typeface="Times New Roman" panose="02020603050405020304" pitchFamily="18" charset="0"/>
                <a:cs typeface="Times New Roman" panose="02020603050405020304" pitchFamily="18" charset="0"/>
              </a:rPr>
              <a:t>Hough Transform of Circles</a:t>
            </a:r>
            <a:r>
              <a:rPr lang="en-US" sz="2200" b="1" baseline="30000" dirty="0">
                <a:latin typeface="Times New Roman" panose="02020603050405020304" pitchFamily="18" charset="0"/>
                <a:cs typeface="Times New Roman" panose="02020603050405020304" pitchFamily="18" charset="0"/>
              </a:rPr>
              <a:t>[5]</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algorithm to detect circular shapes in our filtered image. The detected circles are counted as blisters.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These two algorithms can produce very inaccurate results when our object is rotated or not perfectly perpendicular to the camera.</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25</a:t>
            </a:fld>
            <a:endParaRPr lang="en-US" dirty="0"/>
          </a:p>
        </p:txBody>
      </p:sp>
    </p:spTree>
    <p:extLst>
      <p:ext uri="{BB962C8B-B14F-4D97-AF65-F5344CB8AC3E}">
        <p14:creationId xmlns:p14="http://schemas.microsoft.com/office/powerpoint/2010/main" val="1746690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26</a:t>
            </a:fld>
            <a:endParaRPr lang="en-US" dirty="0"/>
          </a:p>
        </p:txBody>
      </p:sp>
      <p:pic>
        <p:nvPicPr>
          <p:cNvPr id="6" name="Picture 5">
            <a:extLst>
              <a:ext uri="{FF2B5EF4-FFF2-40B4-BE49-F238E27FC236}">
                <a16:creationId xmlns:a16="http://schemas.microsoft.com/office/drawing/2014/main" id="{7AD8A01F-A64E-04F5-44DA-0C843CD34F04}"/>
              </a:ext>
            </a:extLst>
          </p:cNvPr>
          <p:cNvPicPr>
            <a:picLocks noChangeAspect="1"/>
          </p:cNvPicPr>
          <p:nvPr/>
        </p:nvPicPr>
        <p:blipFill>
          <a:blip r:embed="rId3"/>
          <a:stretch>
            <a:fillRect/>
          </a:stretch>
        </p:blipFill>
        <p:spPr>
          <a:xfrm>
            <a:off x="0" y="2007664"/>
            <a:ext cx="12192000" cy="2842672"/>
          </a:xfrm>
          <a:prstGeom prst="rect">
            <a:avLst/>
          </a:prstGeom>
        </p:spPr>
      </p:pic>
    </p:spTree>
    <p:extLst>
      <p:ext uri="{BB962C8B-B14F-4D97-AF65-F5344CB8AC3E}">
        <p14:creationId xmlns:p14="http://schemas.microsoft.com/office/powerpoint/2010/main" val="164828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27</a:t>
            </a:fld>
            <a:endParaRPr lang="en-US" dirty="0"/>
          </a:p>
        </p:txBody>
      </p:sp>
      <p:pic>
        <p:nvPicPr>
          <p:cNvPr id="5" name="Picture 4">
            <a:extLst>
              <a:ext uri="{FF2B5EF4-FFF2-40B4-BE49-F238E27FC236}">
                <a16:creationId xmlns:a16="http://schemas.microsoft.com/office/drawing/2014/main" id="{6E311B82-7D27-F1DB-5405-2F13AA4954C8}"/>
              </a:ext>
            </a:extLst>
          </p:cNvPr>
          <p:cNvPicPr>
            <a:picLocks noChangeAspect="1"/>
          </p:cNvPicPr>
          <p:nvPr/>
        </p:nvPicPr>
        <p:blipFill>
          <a:blip r:embed="rId3"/>
          <a:stretch>
            <a:fillRect/>
          </a:stretch>
        </p:blipFill>
        <p:spPr>
          <a:xfrm>
            <a:off x="525085" y="1567180"/>
            <a:ext cx="11141829" cy="3723640"/>
          </a:xfrm>
          <a:prstGeom prst="rect">
            <a:avLst/>
          </a:prstGeom>
        </p:spPr>
      </p:pic>
    </p:spTree>
    <p:extLst>
      <p:ext uri="{BB962C8B-B14F-4D97-AF65-F5344CB8AC3E}">
        <p14:creationId xmlns:p14="http://schemas.microsoft.com/office/powerpoint/2010/main" val="1510017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28</a:t>
            </a:fld>
            <a:endParaRPr lang="en-US" dirty="0"/>
          </a:p>
        </p:txBody>
      </p:sp>
      <p:pic>
        <p:nvPicPr>
          <p:cNvPr id="9" name="Picture 8" descr="A close up of a pill&#10;&#10;Description automatically generated">
            <a:extLst>
              <a:ext uri="{FF2B5EF4-FFF2-40B4-BE49-F238E27FC236}">
                <a16:creationId xmlns:a16="http://schemas.microsoft.com/office/drawing/2014/main" id="{36DBFCF6-B5E5-D072-0B56-D7F2FA0AF670}"/>
              </a:ext>
            </a:extLst>
          </p:cNvPr>
          <p:cNvPicPr>
            <a:picLocks noChangeAspect="1"/>
          </p:cNvPicPr>
          <p:nvPr/>
        </p:nvPicPr>
        <p:blipFill>
          <a:blip r:embed="rId3"/>
          <a:stretch>
            <a:fillRect/>
          </a:stretch>
        </p:blipFill>
        <p:spPr>
          <a:xfrm>
            <a:off x="2715423" y="0"/>
            <a:ext cx="3284982" cy="6858000"/>
          </a:xfrm>
          <a:prstGeom prst="rect">
            <a:avLst/>
          </a:prstGeom>
        </p:spPr>
      </p:pic>
      <p:pic>
        <p:nvPicPr>
          <p:cNvPr id="11" name="Picture 10" descr="A pack of pills with red circles&#10;&#10;Description automatically generated">
            <a:extLst>
              <a:ext uri="{FF2B5EF4-FFF2-40B4-BE49-F238E27FC236}">
                <a16:creationId xmlns:a16="http://schemas.microsoft.com/office/drawing/2014/main" id="{D38D4C31-D6B8-2E4C-9584-FCCDC4D15646}"/>
              </a:ext>
            </a:extLst>
          </p:cNvPr>
          <p:cNvPicPr>
            <a:picLocks noChangeAspect="1"/>
          </p:cNvPicPr>
          <p:nvPr/>
        </p:nvPicPr>
        <p:blipFill>
          <a:blip r:embed="rId4"/>
          <a:stretch>
            <a:fillRect/>
          </a:stretch>
        </p:blipFill>
        <p:spPr>
          <a:xfrm>
            <a:off x="6576949" y="0"/>
            <a:ext cx="3284982" cy="6858000"/>
          </a:xfrm>
          <a:prstGeom prst="rect">
            <a:avLst/>
          </a:prstGeom>
        </p:spPr>
      </p:pic>
    </p:spTree>
    <p:extLst>
      <p:ext uri="{BB962C8B-B14F-4D97-AF65-F5344CB8AC3E}">
        <p14:creationId xmlns:p14="http://schemas.microsoft.com/office/powerpoint/2010/main" val="3552635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29</a:t>
            </a:fld>
            <a:endParaRPr lang="en-US" dirty="0"/>
          </a:p>
        </p:txBody>
      </p:sp>
      <p:pic>
        <p:nvPicPr>
          <p:cNvPr id="4" name="Picture 3">
            <a:extLst>
              <a:ext uri="{FF2B5EF4-FFF2-40B4-BE49-F238E27FC236}">
                <a16:creationId xmlns:a16="http://schemas.microsoft.com/office/drawing/2014/main" id="{D493B5A2-5BDA-33AD-BF81-2EBFB69949E2}"/>
              </a:ext>
            </a:extLst>
          </p:cNvPr>
          <p:cNvPicPr>
            <a:picLocks noChangeAspect="1"/>
          </p:cNvPicPr>
          <p:nvPr/>
        </p:nvPicPr>
        <p:blipFill>
          <a:blip r:embed="rId3"/>
          <a:stretch>
            <a:fillRect/>
          </a:stretch>
        </p:blipFill>
        <p:spPr>
          <a:xfrm>
            <a:off x="356711" y="3740786"/>
            <a:ext cx="11478578" cy="668655"/>
          </a:xfrm>
          <a:prstGeom prst="rect">
            <a:avLst/>
          </a:prstGeom>
        </p:spPr>
      </p:pic>
      <p:pic>
        <p:nvPicPr>
          <p:cNvPr id="6" name="Picture 5">
            <a:extLst>
              <a:ext uri="{FF2B5EF4-FFF2-40B4-BE49-F238E27FC236}">
                <a16:creationId xmlns:a16="http://schemas.microsoft.com/office/drawing/2014/main" id="{C83B2461-974D-2295-1F51-54B374C93DEC}"/>
              </a:ext>
            </a:extLst>
          </p:cNvPr>
          <p:cNvPicPr>
            <a:picLocks noChangeAspect="1"/>
          </p:cNvPicPr>
          <p:nvPr/>
        </p:nvPicPr>
        <p:blipFill>
          <a:blip r:embed="rId4"/>
          <a:stretch>
            <a:fillRect/>
          </a:stretch>
        </p:blipFill>
        <p:spPr>
          <a:xfrm>
            <a:off x="555258" y="2308941"/>
            <a:ext cx="11081484" cy="909162"/>
          </a:xfrm>
          <a:prstGeom prst="rect">
            <a:avLst/>
          </a:prstGeom>
        </p:spPr>
      </p:pic>
    </p:spTree>
    <p:extLst>
      <p:ext uri="{BB962C8B-B14F-4D97-AF65-F5344CB8AC3E}">
        <p14:creationId xmlns:p14="http://schemas.microsoft.com/office/powerpoint/2010/main" val="359097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702441" y="1061623"/>
            <a:ext cx="5723586" cy="4739104"/>
          </a:xfrm>
        </p:spPr>
        <p:txBody>
          <a:bodyPr/>
          <a:lstStyle/>
          <a:p>
            <a:r>
              <a:rPr lang="en-US" dirty="0"/>
              <a:t>PROBLEM DEFINITION</a:t>
            </a:r>
          </a:p>
        </p:txBody>
      </p:sp>
      <p:pic>
        <p:nvPicPr>
          <p:cNvPr id="7" name="Picture Placeholder 6" descr="Magnifying glass and question mark">
            <a:extLst>
              <a:ext uri="{FF2B5EF4-FFF2-40B4-BE49-F238E27FC236}">
                <a16:creationId xmlns:a16="http://schemas.microsoft.com/office/drawing/2014/main" id="{DD186EAB-37C7-E7E6-AE8D-F077D02804F9}"/>
              </a:ext>
            </a:extLst>
          </p:cNvPr>
          <p:cNvPicPr>
            <a:picLocks noGrp="1" noChangeAspect="1"/>
          </p:cNvPicPr>
          <p:nvPr>
            <p:ph type="pic" sz="quarter" idx="11"/>
          </p:nvPr>
        </p:nvPicPr>
        <p:blipFill>
          <a:blip r:embed="rId3"/>
          <a:srcRect l="30785" r="30785"/>
          <a:stretch/>
        </p:blipFill>
        <p:spPr>
          <a:xfrm>
            <a:off x="443345" y="0"/>
            <a:ext cx="4344695" cy="6359525"/>
          </a:xfrm>
        </p:spPr>
      </p:pic>
    </p:spTree>
    <p:extLst>
      <p:ext uri="{BB962C8B-B14F-4D97-AF65-F5344CB8AC3E}">
        <p14:creationId xmlns:p14="http://schemas.microsoft.com/office/powerpoint/2010/main" val="29064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400" y="317495"/>
            <a:ext cx="7796464" cy="1222385"/>
          </a:xfrm>
        </p:spPr>
        <p:txBody>
          <a:bodyPr/>
          <a:lstStyle/>
          <a:p>
            <a:r>
              <a:rPr lang="en-US" dirty="0"/>
              <a:t>LIBRARIES USED</a:t>
            </a:r>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1774709"/>
            <a:ext cx="7403690" cy="1913372"/>
          </a:xfrm>
        </p:spPr>
        <p:txBody>
          <a:bodyPr>
            <a:normAutofit lnSpcReduction="10000"/>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Google </a:t>
            </a:r>
            <a:r>
              <a:rPr lang="en-US" sz="2200" dirty="0" err="1">
                <a:latin typeface="Times New Roman" panose="02020603050405020304" pitchFamily="18" charset="0"/>
                <a:cs typeface="Times New Roman" panose="02020603050405020304" pitchFamily="18" charset="0"/>
              </a:rPr>
              <a:t>colab</a:t>
            </a:r>
            <a:r>
              <a:rPr lang="en-US" sz="2200" dirty="0">
                <a:latin typeface="Times New Roman" panose="02020603050405020304" pitchFamily="18" charset="0"/>
                <a:cs typeface="Times New Roman" panose="02020603050405020304" pitchFamily="18" charset="0"/>
              </a:rPr>
              <a:t> libraries were used for image display and file uploading.</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OpenCV library used for image processing and computer vision.</a:t>
            </a:r>
          </a:p>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NumPY</a:t>
            </a:r>
            <a:r>
              <a:rPr lang="en-US" sz="2200" dirty="0">
                <a:latin typeface="Times New Roman" panose="02020603050405020304" pitchFamily="18" charset="0"/>
                <a:cs typeface="Times New Roman" panose="02020603050405020304" pitchFamily="18" charset="0"/>
              </a:rPr>
              <a:t> library used for matrix math.</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30</a:t>
            </a:fld>
            <a:endParaRPr lang="en-US" dirty="0"/>
          </a:p>
        </p:txBody>
      </p:sp>
      <p:pic>
        <p:nvPicPr>
          <p:cNvPr id="5" name="Picture 4">
            <a:extLst>
              <a:ext uri="{FF2B5EF4-FFF2-40B4-BE49-F238E27FC236}">
                <a16:creationId xmlns:a16="http://schemas.microsoft.com/office/drawing/2014/main" id="{46D2BA59-9592-A9E2-73E3-6A43B9728433}"/>
              </a:ext>
            </a:extLst>
          </p:cNvPr>
          <p:cNvPicPr>
            <a:picLocks noChangeAspect="1"/>
          </p:cNvPicPr>
          <p:nvPr/>
        </p:nvPicPr>
        <p:blipFill>
          <a:blip r:embed="rId3"/>
          <a:stretch>
            <a:fillRect/>
          </a:stretch>
        </p:blipFill>
        <p:spPr>
          <a:xfrm>
            <a:off x="914400" y="3688081"/>
            <a:ext cx="7822667" cy="2936239"/>
          </a:xfrm>
          <a:prstGeom prst="rect">
            <a:avLst/>
          </a:prstGeom>
        </p:spPr>
      </p:pic>
    </p:spTree>
    <p:extLst>
      <p:ext uri="{BB962C8B-B14F-4D97-AF65-F5344CB8AC3E}">
        <p14:creationId xmlns:p14="http://schemas.microsoft.com/office/powerpoint/2010/main" val="235297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2495028"/>
          </a:xfrm>
        </p:spPr>
        <p:txBody>
          <a:bodyPr/>
          <a:lstStyle/>
          <a:p>
            <a:r>
              <a:rPr lang="en-US" dirty="0"/>
              <a:t>LIMITATIONS AND TIME RESTRAINTS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3808750"/>
            <a:ext cx="5259554" cy="2233233"/>
          </a:xfrm>
        </p:spPr>
        <p:txBody>
          <a:bodyPr/>
          <a:lstStyle/>
          <a:p>
            <a:r>
              <a:rPr lang="en-US" dirty="0"/>
              <a:t>Limitations of our algorithm and time restraints to work on it.</a:t>
            </a:r>
          </a:p>
        </p:txBody>
      </p:sp>
      <p:pic>
        <p:nvPicPr>
          <p:cNvPr id="6" name="Picture Placeholder 5" descr="Globe and magnifying glass">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a:blip r:embed="rId3"/>
          <a:srcRect l="27537" r="27537"/>
          <a:stretch/>
        </p:blipFill>
        <p:spPr>
          <a:xfrm>
            <a:off x="7414194" y="410780"/>
            <a:ext cx="4344695" cy="6447220"/>
          </a:xfrm>
        </p:spPr>
      </p:pic>
    </p:spTree>
    <p:extLst>
      <p:ext uri="{BB962C8B-B14F-4D97-AF65-F5344CB8AC3E}">
        <p14:creationId xmlns:p14="http://schemas.microsoft.com/office/powerpoint/2010/main" val="3754577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1057274"/>
            <a:ext cx="7843837" cy="1012782"/>
          </a:xfrm>
        </p:spPr>
        <p:txBody>
          <a:bodyPr/>
          <a:lstStyle/>
          <a:p>
            <a:r>
              <a:rPr lang="en-US" dirty="0"/>
              <a:t>TIME RESTRAINTS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914400" y="2331791"/>
            <a:ext cx="6903076" cy="3721817"/>
          </a:xfrm>
        </p:spPr>
        <p:txBody>
          <a:bodyPr>
            <a:norm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Due to only being a two-member group and strict time restraints, we produced an application that only counts blisters.</a:t>
            </a:r>
          </a:p>
        </p:txBody>
      </p:sp>
      <p:pic>
        <p:nvPicPr>
          <p:cNvPr id="7" name="Picture Placeholder 6" descr="Calendar page with a pen on top">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a:blip r:embed="rId3"/>
          <a:srcRect l="19083" r="19083"/>
          <a:stretch/>
        </p:blipFill>
        <p:spPr>
          <a:xfrm>
            <a:off x="8989454" y="3405189"/>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32</a:t>
            </a:fld>
            <a:endParaRPr lang="en-US" dirty="0"/>
          </a:p>
        </p:txBody>
      </p:sp>
    </p:spTree>
    <p:extLst>
      <p:ext uri="{BB962C8B-B14F-4D97-AF65-F5344CB8AC3E}">
        <p14:creationId xmlns:p14="http://schemas.microsoft.com/office/powerpoint/2010/main" val="4072101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p:txBody>
          <a:bodyPr/>
          <a:lstStyle/>
          <a:p>
            <a:r>
              <a:rPr lang="en-US" dirty="0"/>
              <a:t>ALGORITHM LIMITATIONS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
          </p:nvPr>
        </p:nvSpPr>
        <p:spPr/>
        <p:txBody>
          <a:bodyPr>
            <a:normAutofit fontScale="92500"/>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Our algorithm doesn’t use machine learning and works off image processing alone. This fact alone limits how flexible the detection is.</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Since our algorithm uses Hough Transform of Circles algorithm to detect blisters, it is unable to detect blisters of any other shape other than circles.</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33</a:t>
            </a:fld>
            <a:endParaRPr lang="en-US" dirty="0"/>
          </a:p>
        </p:txBody>
      </p:sp>
    </p:spTree>
    <p:extLst>
      <p:ext uri="{BB962C8B-B14F-4D97-AF65-F5344CB8AC3E}">
        <p14:creationId xmlns:p14="http://schemas.microsoft.com/office/powerpoint/2010/main" val="3026430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p:txBody>
          <a:bodyPr/>
          <a:lstStyle/>
          <a:p>
            <a:r>
              <a:rPr lang="en-US" dirty="0"/>
              <a:t>ALGORITHM INACCURACIES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sz="half" idx="2"/>
          </p:nvPr>
        </p:nvSpPr>
        <p:spPr>
          <a:xfrm>
            <a:off x="3460565" y="2303028"/>
            <a:ext cx="7965460" cy="3742171"/>
          </a:xfrm>
        </p:spPr>
        <p:txBody>
          <a:bodyPr>
            <a:norm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Reflections, glare, rotation and noise in our source images can greatly impact the accuracy of the algorithm. Noise is especially a big problem as it produces very inaccurate results.</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Not only that, selecting a proper circle range can prove to be difficult as well and may introduce more inaccuracies.</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Here, we highlighted the results from multiple images. You can see how well the algorithm performed for each one.</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34</a:t>
            </a:fld>
            <a:endParaRPr lang="en-US" dirty="0"/>
          </a:p>
        </p:txBody>
      </p:sp>
    </p:spTree>
    <p:extLst>
      <p:ext uri="{BB962C8B-B14F-4D97-AF65-F5344CB8AC3E}">
        <p14:creationId xmlns:p14="http://schemas.microsoft.com/office/powerpoint/2010/main" val="249176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package with red circles&#10;&#10;Description automatically generated">
            <a:extLst>
              <a:ext uri="{FF2B5EF4-FFF2-40B4-BE49-F238E27FC236}">
                <a16:creationId xmlns:a16="http://schemas.microsoft.com/office/drawing/2014/main" id="{E6D53D12-C025-79A6-2B89-203201FB191C}"/>
              </a:ext>
            </a:extLst>
          </p:cNvPr>
          <p:cNvPicPr>
            <a:picLocks noChangeAspect="1"/>
          </p:cNvPicPr>
          <p:nvPr/>
        </p:nvPicPr>
        <p:blipFill>
          <a:blip r:embed="rId3"/>
          <a:stretch>
            <a:fillRect/>
          </a:stretch>
        </p:blipFill>
        <p:spPr>
          <a:xfrm>
            <a:off x="562954" y="0"/>
            <a:ext cx="3346704" cy="6858000"/>
          </a:xfrm>
          <a:prstGeom prst="rect">
            <a:avLst/>
          </a:prstGeom>
        </p:spPr>
      </p:pic>
      <p:pic>
        <p:nvPicPr>
          <p:cNvPr id="12" name="Picture 11" descr="A pack of pills with red circles&#10;&#10;Description automatically generated">
            <a:extLst>
              <a:ext uri="{FF2B5EF4-FFF2-40B4-BE49-F238E27FC236}">
                <a16:creationId xmlns:a16="http://schemas.microsoft.com/office/drawing/2014/main" id="{3D65A913-2950-C7A1-D00C-471658C50E73}"/>
              </a:ext>
            </a:extLst>
          </p:cNvPr>
          <p:cNvPicPr>
            <a:picLocks noChangeAspect="1"/>
          </p:cNvPicPr>
          <p:nvPr/>
        </p:nvPicPr>
        <p:blipFill>
          <a:blip r:embed="rId4"/>
          <a:stretch>
            <a:fillRect/>
          </a:stretch>
        </p:blipFill>
        <p:spPr>
          <a:xfrm>
            <a:off x="3909658" y="0"/>
            <a:ext cx="3284982" cy="6858000"/>
          </a:xfrm>
          <a:prstGeom prst="rect">
            <a:avLst/>
          </a:prstGeom>
        </p:spPr>
      </p:pic>
      <p:pic>
        <p:nvPicPr>
          <p:cNvPr id="14" name="Picture 13" descr="A close-up of a pill&#10;&#10;Description automatically generated">
            <a:extLst>
              <a:ext uri="{FF2B5EF4-FFF2-40B4-BE49-F238E27FC236}">
                <a16:creationId xmlns:a16="http://schemas.microsoft.com/office/drawing/2014/main" id="{851AF20A-4003-79A7-A419-30B48818BF70}"/>
              </a:ext>
            </a:extLst>
          </p:cNvPr>
          <p:cNvPicPr>
            <a:picLocks noChangeAspect="1"/>
          </p:cNvPicPr>
          <p:nvPr/>
        </p:nvPicPr>
        <p:blipFill>
          <a:blip r:embed="rId5"/>
          <a:stretch>
            <a:fillRect/>
          </a:stretch>
        </p:blipFill>
        <p:spPr>
          <a:xfrm>
            <a:off x="7094574" y="0"/>
            <a:ext cx="4231386" cy="6858000"/>
          </a:xfrm>
          <a:prstGeom prst="rect">
            <a:avLst/>
          </a:prstGeo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35</a:t>
            </a:fld>
            <a:endParaRPr lang="en-US" dirty="0"/>
          </a:p>
        </p:txBody>
      </p:sp>
    </p:spTree>
    <p:extLst>
      <p:ext uri="{BB962C8B-B14F-4D97-AF65-F5344CB8AC3E}">
        <p14:creationId xmlns:p14="http://schemas.microsoft.com/office/powerpoint/2010/main" val="3789358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36</a:t>
            </a:fld>
            <a:endParaRPr lang="en-US" dirty="0"/>
          </a:p>
        </p:txBody>
      </p:sp>
      <p:pic>
        <p:nvPicPr>
          <p:cNvPr id="4" name="Picture 3" descr="A close-up of a pack of pills&#10;&#10;Description automatically generated">
            <a:extLst>
              <a:ext uri="{FF2B5EF4-FFF2-40B4-BE49-F238E27FC236}">
                <a16:creationId xmlns:a16="http://schemas.microsoft.com/office/drawing/2014/main" id="{65EAB2FB-AD91-2F21-7328-A72BF75CD403}"/>
              </a:ext>
            </a:extLst>
          </p:cNvPr>
          <p:cNvPicPr>
            <a:picLocks noChangeAspect="1"/>
          </p:cNvPicPr>
          <p:nvPr/>
        </p:nvPicPr>
        <p:blipFill>
          <a:blip r:embed="rId3"/>
          <a:stretch>
            <a:fillRect/>
          </a:stretch>
        </p:blipFill>
        <p:spPr>
          <a:xfrm>
            <a:off x="551307" y="0"/>
            <a:ext cx="3696462" cy="6858000"/>
          </a:xfrm>
          <a:prstGeom prst="rect">
            <a:avLst/>
          </a:prstGeom>
        </p:spPr>
      </p:pic>
      <p:pic>
        <p:nvPicPr>
          <p:cNvPr id="6" name="Picture 5" descr="A close-up of a pill&#10;&#10;Description automatically generated">
            <a:extLst>
              <a:ext uri="{FF2B5EF4-FFF2-40B4-BE49-F238E27FC236}">
                <a16:creationId xmlns:a16="http://schemas.microsoft.com/office/drawing/2014/main" id="{664D2133-283E-DFEF-461B-7C07808962B7}"/>
              </a:ext>
            </a:extLst>
          </p:cNvPr>
          <p:cNvPicPr>
            <a:picLocks noChangeAspect="1"/>
          </p:cNvPicPr>
          <p:nvPr/>
        </p:nvPicPr>
        <p:blipFill>
          <a:blip r:embed="rId4"/>
          <a:stretch>
            <a:fillRect/>
          </a:stretch>
        </p:blipFill>
        <p:spPr>
          <a:xfrm>
            <a:off x="4732909" y="0"/>
            <a:ext cx="5753862" cy="6858000"/>
          </a:xfrm>
          <a:prstGeom prst="rect">
            <a:avLst/>
          </a:prstGeom>
        </p:spPr>
      </p:pic>
    </p:spTree>
    <p:extLst>
      <p:ext uri="{BB962C8B-B14F-4D97-AF65-F5344CB8AC3E}">
        <p14:creationId xmlns:p14="http://schemas.microsoft.com/office/powerpoint/2010/main" val="833430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3810000" y="1057274"/>
            <a:ext cx="7616026" cy="994164"/>
          </a:xfrm>
        </p:spPr>
        <p:txBody>
          <a:bodyPr/>
          <a:lstStyle/>
          <a:p>
            <a:r>
              <a:rPr lang="en-US" dirty="0"/>
              <a:t>WAYS TO IMPROVE</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sz="half" idx="2"/>
          </p:nvPr>
        </p:nvSpPr>
        <p:spPr>
          <a:xfrm>
            <a:off x="3809997" y="2303028"/>
            <a:ext cx="7616027" cy="3742171"/>
          </a:xfrm>
        </p:spPr>
        <p:txBody>
          <a:bodyPr>
            <a:norm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Algorithm could be improved by taking noise into account more and detecting circle dimensions automatically (right now, it is rather manual to produce best results.)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Other image detection strategies could be employed like template matching to match more blister types.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Machine learning strategies could be employed to match even more blister types with more accuracy.</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37</a:t>
            </a:fld>
            <a:endParaRPr lang="en-US" dirty="0"/>
          </a:p>
        </p:txBody>
      </p:sp>
      <p:pic>
        <p:nvPicPr>
          <p:cNvPr id="6" name="Picture 5" descr="Arrows pointing up graphic">
            <a:extLst>
              <a:ext uri="{FF2B5EF4-FFF2-40B4-BE49-F238E27FC236}">
                <a16:creationId xmlns:a16="http://schemas.microsoft.com/office/drawing/2014/main" id="{00AADA0A-AEF9-1FFA-3E02-12E46C5417BE}"/>
              </a:ext>
            </a:extLst>
          </p:cNvPr>
          <p:cNvPicPr>
            <a:picLocks noChangeAspect="1"/>
          </p:cNvPicPr>
          <p:nvPr/>
        </p:nvPicPr>
        <p:blipFill rotWithShape="1">
          <a:blip r:embed="rId3"/>
          <a:srcRect l="38667" r="11110"/>
          <a:stretch/>
        </p:blipFill>
        <p:spPr>
          <a:xfrm>
            <a:off x="0" y="0"/>
            <a:ext cx="3444240" cy="6858000"/>
          </a:xfrm>
          <a:prstGeom prst="rect">
            <a:avLst/>
          </a:prstGeom>
        </p:spPr>
      </p:pic>
    </p:spTree>
    <p:extLst>
      <p:ext uri="{BB962C8B-B14F-4D97-AF65-F5344CB8AC3E}">
        <p14:creationId xmlns:p14="http://schemas.microsoft.com/office/powerpoint/2010/main" val="3250225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702441" y="1061623"/>
            <a:ext cx="5723586" cy="4739104"/>
          </a:xfrm>
        </p:spPr>
        <p:txBody>
          <a:bodyPr/>
          <a:lstStyle/>
          <a:p>
            <a:r>
              <a:rPr lang="en-US" dirty="0"/>
              <a:t>CODE LINK AND LIVE DEMONSTRATION</a:t>
            </a:r>
          </a:p>
        </p:txBody>
      </p:sp>
      <p:pic>
        <p:nvPicPr>
          <p:cNvPr id="7" name="Picture Placeholder 6" descr="Program coding on a computer screen">
            <a:extLst>
              <a:ext uri="{FF2B5EF4-FFF2-40B4-BE49-F238E27FC236}">
                <a16:creationId xmlns:a16="http://schemas.microsoft.com/office/drawing/2014/main" id="{DD186EAB-37C7-E7E6-AE8D-F077D02804F9}"/>
              </a:ext>
            </a:extLst>
          </p:cNvPr>
          <p:cNvPicPr>
            <a:picLocks noGrp="1" noChangeAspect="1"/>
          </p:cNvPicPr>
          <p:nvPr>
            <p:ph type="pic" sz="quarter" idx="11"/>
          </p:nvPr>
        </p:nvPicPr>
        <p:blipFill>
          <a:blip r:embed="rId3"/>
          <a:srcRect l="27227" r="27227"/>
          <a:stretch/>
        </p:blipFill>
        <p:spPr>
          <a:xfrm>
            <a:off x="443345" y="0"/>
            <a:ext cx="4344695" cy="6359525"/>
          </a:xfrm>
        </p:spPr>
      </p:pic>
    </p:spTree>
    <p:extLst>
      <p:ext uri="{BB962C8B-B14F-4D97-AF65-F5344CB8AC3E}">
        <p14:creationId xmlns:p14="http://schemas.microsoft.com/office/powerpoint/2010/main" val="2578826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p:txBody>
          <a:bodyPr/>
          <a:lstStyle/>
          <a:p>
            <a:r>
              <a:rPr lang="en-US" dirty="0"/>
              <a:t>CODE LINKS AND LIVE DEMONSTRATION</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Google </a:t>
            </a:r>
            <a:r>
              <a:rPr lang="en-US" sz="2200" dirty="0" err="1">
                <a:solidFill>
                  <a:schemeClr val="tx1"/>
                </a:solidFill>
                <a:latin typeface="Times New Roman" panose="02020603050405020304" pitchFamily="18" charset="0"/>
                <a:cs typeface="Times New Roman" panose="02020603050405020304" pitchFamily="18" charset="0"/>
              </a:rPr>
              <a:t>Colab</a:t>
            </a:r>
            <a:r>
              <a:rPr lang="en-US" sz="2200" dirty="0">
                <a:solidFill>
                  <a:schemeClr val="tx1"/>
                </a:solidFill>
                <a:latin typeface="Times New Roman" panose="02020603050405020304" pitchFamily="18" charset="0"/>
                <a:cs typeface="Times New Roman" panose="02020603050405020304" pitchFamily="18" charset="0"/>
              </a:rPr>
              <a:t> link: </a:t>
            </a:r>
            <a:r>
              <a:rPr lang="en-US" sz="2200" dirty="0">
                <a:solidFill>
                  <a:schemeClr val="tx1"/>
                </a:solidFill>
                <a:latin typeface="Times New Roman" panose="02020603050405020304" pitchFamily="18" charset="0"/>
                <a:cs typeface="Times New Roman" panose="02020603050405020304" pitchFamily="18" charset="0"/>
                <a:hlinkClick r:id="rId3"/>
              </a:rPr>
              <a:t>https://colab.research.google.com/drive/196VO94BkJuiJdB2D27xYExGbeIfInuWh?usp=sharing</a:t>
            </a:r>
            <a:r>
              <a:rPr lang="en-US" sz="2200" dirty="0">
                <a:solidFill>
                  <a:schemeClr val="tx1"/>
                </a:solidFill>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GitHub link: </a:t>
            </a:r>
            <a:r>
              <a:rPr lang="en-US" sz="2200" dirty="0">
                <a:solidFill>
                  <a:schemeClr val="tx1"/>
                </a:solidFill>
                <a:latin typeface="Times New Roman" panose="02020603050405020304" pitchFamily="18" charset="0"/>
                <a:cs typeface="Times New Roman" panose="02020603050405020304" pitchFamily="18" charset="0"/>
                <a:hlinkClick r:id="rId4"/>
              </a:rPr>
              <a:t>https://github.com/SefaWork/PillBlisterCounter</a:t>
            </a:r>
            <a:r>
              <a:rPr lang="en-US" sz="2200" dirty="0">
                <a:solidFill>
                  <a:schemeClr val="tx1"/>
                </a:solidFill>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39</a:t>
            </a:fld>
            <a:endParaRPr lang="en-US" dirty="0"/>
          </a:p>
        </p:txBody>
      </p:sp>
    </p:spTree>
    <p:extLst>
      <p:ext uri="{BB962C8B-B14F-4D97-AF65-F5344CB8AC3E}">
        <p14:creationId xmlns:p14="http://schemas.microsoft.com/office/powerpoint/2010/main" val="395481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PROBLEM DEFINITION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3497698"/>
          </a:xfrm>
        </p:spPr>
        <p:txBody>
          <a:bodyPr>
            <a:normAutofit/>
          </a:bodyPr>
          <a:lstStyle/>
          <a:p>
            <a:r>
              <a:rPr lang="en-US" sz="2200" dirty="0">
                <a:latin typeface="Times New Roman" panose="02020603050405020304" pitchFamily="18" charset="0"/>
                <a:cs typeface="Times New Roman" panose="02020603050405020304" pitchFamily="18" charset="0"/>
              </a:rPr>
              <a:t>We want to solve a specific image recognition / computer vision problem in the medical field.</a:t>
            </a:r>
          </a:p>
          <a:p>
            <a:r>
              <a:rPr lang="en-US" sz="2200" dirty="0">
                <a:latin typeface="Times New Roman" panose="02020603050405020304" pitchFamily="18" charset="0"/>
                <a:cs typeface="Times New Roman" panose="02020603050405020304" pitchFamily="18" charset="0"/>
              </a:rPr>
              <a:t>During medicine production, it is important to be able to count pill blisters (both used and full) to ensure a successful production flow.</a:t>
            </a:r>
          </a:p>
          <a:p>
            <a:r>
              <a:rPr lang="en-US" sz="2200" dirty="0">
                <a:latin typeface="Times New Roman" panose="02020603050405020304" pitchFamily="18" charset="0"/>
                <a:cs typeface="Times New Roman" panose="02020603050405020304" pitchFamily="18" charset="0"/>
              </a:rPr>
              <a:t>With image recognition / computer vision techniques, we can complete this task without human supervision or labor.</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dirty="0"/>
              <a:t>REFERENCES</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8887911" cy="3961593"/>
          </a:xfrm>
        </p:spPr>
        <p:txBody>
          <a:bodyPr>
            <a:normAutofit/>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[1] </a:t>
            </a:r>
            <a:r>
              <a:rPr lang="en-US" dirty="0" err="1">
                <a:solidFill>
                  <a:schemeClr val="tx1"/>
                </a:solidFill>
                <a:latin typeface="Times New Roman" panose="02020603050405020304" pitchFamily="18" charset="0"/>
                <a:cs typeface="Times New Roman" panose="02020603050405020304" pitchFamily="18" charset="0"/>
              </a:rPr>
              <a:t>Holtkötter</a:t>
            </a:r>
            <a:r>
              <a:rPr lang="en-US" dirty="0">
                <a:solidFill>
                  <a:schemeClr val="tx1"/>
                </a:solidFill>
                <a:latin typeface="Times New Roman" panose="02020603050405020304" pitchFamily="18" charset="0"/>
                <a:cs typeface="Times New Roman" panose="02020603050405020304" pitchFamily="18" charset="0"/>
              </a:rPr>
              <a:t>, J., Amaral, R., Almeida, R., </a:t>
            </a:r>
            <a:r>
              <a:rPr lang="en-US" dirty="0" err="1">
                <a:solidFill>
                  <a:schemeClr val="tx1"/>
                </a:solidFill>
                <a:latin typeface="Times New Roman" panose="02020603050405020304" pitchFamily="18" charset="0"/>
                <a:cs typeface="Times New Roman" panose="02020603050405020304" pitchFamily="18" charset="0"/>
              </a:rPr>
              <a:t>Jácome</a:t>
            </a:r>
            <a:r>
              <a:rPr lang="en-US" dirty="0">
                <a:solidFill>
                  <a:schemeClr val="tx1"/>
                </a:solidFill>
                <a:latin typeface="Times New Roman" panose="02020603050405020304" pitchFamily="18" charset="0"/>
                <a:cs typeface="Times New Roman" panose="02020603050405020304" pitchFamily="18" charset="0"/>
              </a:rPr>
              <a:t>, C., Cardoso, R., Pereira, A., Pereira, M., Chon, K. H., &amp; Fonseca, J. A. (2022b). </a:t>
            </a:r>
            <a:r>
              <a:rPr lang="en-US" i="1" dirty="0">
                <a:solidFill>
                  <a:schemeClr val="tx1"/>
                </a:solidFill>
                <a:latin typeface="Times New Roman" panose="02020603050405020304" pitchFamily="18" charset="0"/>
                <a:cs typeface="Times New Roman" panose="02020603050405020304" pitchFamily="18" charset="0"/>
              </a:rPr>
              <a:t>Development and validation of a Digital Image Processing-Based Pill Detection Tool for an Oral Medication Self-Monitoring System. </a:t>
            </a:r>
            <a:r>
              <a:rPr lang="en-US" dirty="0">
                <a:solidFill>
                  <a:schemeClr val="tx1"/>
                </a:solidFill>
                <a:latin typeface="Times New Roman" panose="02020603050405020304" pitchFamily="18" charset="0"/>
                <a:cs typeface="Times New Roman" panose="02020603050405020304" pitchFamily="18" charset="0"/>
              </a:rPr>
              <a:t>Sensors, 22(8), 2958. </a:t>
            </a:r>
            <a:r>
              <a:rPr lang="en-US" dirty="0">
                <a:latin typeface="Times New Roman" panose="02020603050405020304" pitchFamily="18" charset="0"/>
                <a:cs typeface="Times New Roman" panose="02020603050405020304" pitchFamily="18" charset="0"/>
                <a:hlinkClick r:id="rId3"/>
              </a:rPr>
              <a:t>https://doi.org/10.3390/s22082958</a:t>
            </a:r>
            <a:r>
              <a:rPr lang="en-US" dirty="0">
                <a:latin typeface="Times New Roman" panose="02020603050405020304" pitchFamily="18" charset="0"/>
                <a:cs typeface="Times New Roman" panose="02020603050405020304" pitchFamily="18" charset="0"/>
              </a:rPr>
              <a:t> </a:t>
            </a:r>
          </a:p>
          <a:p>
            <a:pPr marL="0" indent="0">
              <a:buNone/>
            </a:pPr>
            <a:r>
              <a:rPr lang="en-US" dirty="0">
                <a:solidFill>
                  <a:schemeClr val="tx1"/>
                </a:solidFill>
                <a:latin typeface="Times New Roman" panose="02020603050405020304" pitchFamily="18" charset="0"/>
                <a:cs typeface="Times New Roman" panose="02020603050405020304" pitchFamily="18" charset="0"/>
              </a:rPr>
              <a:t>[2] OpenCV. (2024, June 1). </a:t>
            </a:r>
            <a:r>
              <a:rPr lang="en-US" i="1" dirty="0">
                <a:solidFill>
                  <a:schemeClr val="tx1"/>
                </a:solidFill>
                <a:latin typeface="Times New Roman" panose="02020603050405020304" pitchFamily="18" charset="0"/>
                <a:cs typeface="Times New Roman" panose="02020603050405020304" pitchFamily="18" charset="0"/>
              </a:rPr>
              <a:t>OpenCV - Open Computer Vision Library. </a:t>
            </a:r>
            <a:r>
              <a:rPr lang="en-US" dirty="0">
                <a:solidFill>
                  <a:schemeClr val="tx1"/>
                </a:solidFill>
                <a:latin typeface="Times New Roman" panose="02020603050405020304" pitchFamily="18" charset="0"/>
                <a:cs typeface="Times New Roman" panose="02020603050405020304" pitchFamily="18" charset="0"/>
                <a:hlinkClick r:id="rId4"/>
              </a:rPr>
              <a:t>https://opencv.org/</a:t>
            </a:r>
            <a:r>
              <a:rPr lang="en-US" dirty="0">
                <a:solidFill>
                  <a:schemeClr val="tx1"/>
                </a:solidFill>
                <a:latin typeface="Times New Roman" panose="02020603050405020304" pitchFamily="18" charset="0"/>
                <a:cs typeface="Times New Roman" panose="02020603050405020304" pitchFamily="18" charset="0"/>
              </a:rPr>
              <a:t> </a:t>
            </a:r>
          </a:p>
          <a:p>
            <a:pPr marL="0" indent="0">
              <a:buNone/>
            </a:pPr>
            <a:r>
              <a:rPr lang="en-US" dirty="0">
                <a:solidFill>
                  <a:schemeClr val="tx1"/>
                </a:solidFill>
                <a:latin typeface="Times New Roman" panose="02020603050405020304" pitchFamily="18" charset="0"/>
                <a:cs typeface="Times New Roman" panose="02020603050405020304" pitchFamily="18" charset="0"/>
              </a:rPr>
              <a:t>[3] OpenCV: </a:t>
            </a:r>
            <a:r>
              <a:rPr lang="en-US" i="1" dirty="0">
                <a:solidFill>
                  <a:schemeClr val="tx1"/>
                </a:solidFill>
                <a:latin typeface="Times New Roman" panose="02020603050405020304" pitchFamily="18" charset="0"/>
                <a:cs typeface="Times New Roman" panose="02020603050405020304" pitchFamily="18" charset="0"/>
              </a:rPr>
              <a:t>Histograms - 2: Histogram Equalization.</a:t>
            </a:r>
            <a:r>
              <a:rPr lang="en-US" dirty="0">
                <a:solidFill>
                  <a:schemeClr val="tx1"/>
                </a:solidFill>
                <a:latin typeface="Times New Roman" panose="02020603050405020304" pitchFamily="18" charset="0"/>
                <a:cs typeface="Times New Roman" panose="02020603050405020304" pitchFamily="18" charset="0"/>
              </a:rPr>
              <a:t> (n.d.). </a:t>
            </a:r>
            <a:r>
              <a:rPr lang="en-US" dirty="0">
                <a:solidFill>
                  <a:schemeClr val="tx1"/>
                </a:solidFill>
                <a:latin typeface="Times New Roman" panose="02020603050405020304" pitchFamily="18" charset="0"/>
                <a:cs typeface="Times New Roman" panose="02020603050405020304" pitchFamily="18" charset="0"/>
                <a:hlinkClick r:id="rId5"/>
              </a:rPr>
              <a:t>https://docs.opencv.org/4.x/d5/daf/tutorial_py_histogram_equalization.html</a:t>
            </a: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r>
              <a:rPr lang="en-US" dirty="0">
                <a:solidFill>
                  <a:schemeClr val="tx1"/>
                </a:solidFill>
                <a:latin typeface="Times New Roman" panose="02020603050405020304" pitchFamily="18" charset="0"/>
                <a:cs typeface="Times New Roman" panose="02020603050405020304" pitchFamily="18" charset="0"/>
              </a:rPr>
              <a:t>[4] OpenCV: </a:t>
            </a:r>
            <a:r>
              <a:rPr lang="en-US" i="1" dirty="0">
                <a:solidFill>
                  <a:schemeClr val="tx1"/>
                </a:solidFill>
                <a:latin typeface="Times New Roman" panose="02020603050405020304" pitchFamily="18" charset="0"/>
                <a:cs typeface="Times New Roman" panose="02020603050405020304" pitchFamily="18" charset="0"/>
              </a:rPr>
              <a:t>Canny Edge Detection. </a:t>
            </a:r>
            <a:r>
              <a:rPr lang="en-US" dirty="0">
                <a:solidFill>
                  <a:schemeClr val="tx1"/>
                </a:solidFill>
                <a:latin typeface="Times New Roman" panose="02020603050405020304" pitchFamily="18" charset="0"/>
                <a:cs typeface="Times New Roman" panose="02020603050405020304" pitchFamily="18" charset="0"/>
              </a:rPr>
              <a:t>(n.d.). </a:t>
            </a:r>
            <a:r>
              <a:rPr lang="en-US" dirty="0">
                <a:solidFill>
                  <a:schemeClr val="tx1"/>
                </a:solidFill>
                <a:latin typeface="Times New Roman" panose="02020603050405020304" pitchFamily="18" charset="0"/>
                <a:cs typeface="Times New Roman" panose="02020603050405020304" pitchFamily="18" charset="0"/>
                <a:hlinkClick r:id="rId6"/>
              </a:rPr>
              <a:t>https://docs.opencv.org/3.4/da/d22/tutorial_py_canny.html</a:t>
            </a:r>
            <a:r>
              <a:rPr lang="en-US" dirty="0">
                <a:solidFill>
                  <a:schemeClr val="tx1"/>
                </a:solidFill>
                <a:latin typeface="Times New Roman" panose="02020603050405020304" pitchFamily="18" charset="0"/>
                <a:cs typeface="Times New Roman" panose="02020603050405020304" pitchFamily="18" charset="0"/>
              </a:rPr>
              <a:t> </a:t>
            </a:r>
          </a:p>
          <a:p>
            <a:pPr marL="0" indent="0">
              <a:buNone/>
            </a:pPr>
            <a:r>
              <a:rPr lang="en-US" dirty="0">
                <a:solidFill>
                  <a:schemeClr val="tx1"/>
                </a:solidFill>
                <a:latin typeface="Times New Roman" panose="02020603050405020304" pitchFamily="18" charset="0"/>
                <a:cs typeface="Times New Roman" panose="02020603050405020304" pitchFamily="18" charset="0"/>
              </a:rPr>
              <a:t>[5] OpenCV: </a:t>
            </a:r>
            <a:r>
              <a:rPr lang="en-US" i="1" dirty="0">
                <a:solidFill>
                  <a:schemeClr val="tx1"/>
                </a:solidFill>
                <a:latin typeface="Times New Roman" panose="02020603050405020304" pitchFamily="18" charset="0"/>
                <a:cs typeface="Times New Roman" panose="02020603050405020304" pitchFamily="18" charset="0"/>
              </a:rPr>
              <a:t>OpenCV: Hough Circle Transform. </a:t>
            </a:r>
            <a:r>
              <a:rPr lang="en-US" dirty="0">
                <a:solidFill>
                  <a:schemeClr val="tx1"/>
                </a:solidFill>
                <a:latin typeface="Times New Roman" panose="02020603050405020304" pitchFamily="18" charset="0"/>
                <a:cs typeface="Times New Roman" panose="02020603050405020304" pitchFamily="18" charset="0"/>
              </a:rPr>
              <a:t>(n.d.). </a:t>
            </a:r>
            <a:r>
              <a:rPr lang="en-US" dirty="0">
                <a:solidFill>
                  <a:schemeClr val="tx1"/>
                </a:solidFill>
                <a:latin typeface="Times New Roman" panose="02020603050405020304" pitchFamily="18" charset="0"/>
                <a:cs typeface="Times New Roman" panose="02020603050405020304" pitchFamily="18" charset="0"/>
                <a:hlinkClick r:id="rId7"/>
              </a:rPr>
              <a:t>https://docs.opencv.org/4.x/da/d53/tutorial_py_houghcircles.html</a:t>
            </a:r>
            <a:r>
              <a:rPr lang="en-US" dirty="0">
                <a:solidFill>
                  <a:schemeClr val="tx1"/>
                </a:solidFill>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40</a:t>
            </a:fld>
            <a:endParaRPr lang="en-US" dirty="0"/>
          </a:p>
        </p:txBody>
      </p:sp>
    </p:spTree>
    <p:extLst>
      <p:ext uri="{BB962C8B-B14F-4D97-AF65-F5344CB8AC3E}">
        <p14:creationId xmlns:p14="http://schemas.microsoft.com/office/powerpoint/2010/main" val="1776956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1235862"/>
            <a:ext cx="5715000" cy="2727709"/>
          </a:xfrm>
        </p:spPr>
        <p:txBody>
          <a:bodyPr/>
          <a:lstStyle/>
          <a:p>
            <a:r>
              <a:rPr lang="en-US" dirty="0"/>
              <a:t>Thank You!</a:t>
            </a:r>
          </a:p>
        </p:txBody>
      </p:sp>
    </p:spTree>
    <p:extLst>
      <p:ext uri="{BB962C8B-B14F-4D97-AF65-F5344CB8AC3E}">
        <p14:creationId xmlns:p14="http://schemas.microsoft.com/office/powerpoint/2010/main" val="197317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PROBLEM DEFINITION</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pic>
        <p:nvPicPr>
          <p:cNvPr id="7" name="Picture 6" descr="A white blister pack of pills&#10;&#10;Description automatically generated">
            <a:extLst>
              <a:ext uri="{FF2B5EF4-FFF2-40B4-BE49-F238E27FC236}">
                <a16:creationId xmlns:a16="http://schemas.microsoft.com/office/drawing/2014/main" id="{D1B25B98-5358-5556-EB68-616B55CDEC2F}"/>
              </a:ext>
            </a:extLst>
          </p:cNvPr>
          <p:cNvPicPr>
            <a:picLocks noChangeAspect="1"/>
          </p:cNvPicPr>
          <p:nvPr/>
        </p:nvPicPr>
        <p:blipFill>
          <a:blip r:embed="rId3"/>
          <a:stretch>
            <a:fillRect/>
          </a:stretch>
        </p:blipFill>
        <p:spPr>
          <a:xfrm rot="16200000">
            <a:off x="5860269" y="806832"/>
            <a:ext cx="3166051" cy="6487628"/>
          </a:xfrm>
          <a:prstGeom prst="rect">
            <a:avLst/>
          </a:prstGeom>
        </p:spPr>
      </p:pic>
      <p:sp>
        <p:nvSpPr>
          <p:cNvPr id="8" name="TextBox 7">
            <a:extLst>
              <a:ext uri="{FF2B5EF4-FFF2-40B4-BE49-F238E27FC236}">
                <a16:creationId xmlns:a16="http://schemas.microsoft.com/office/drawing/2014/main" id="{2386FB2C-A3AA-857C-C033-E876ECDB3F60}"/>
              </a:ext>
            </a:extLst>
          </p:cNvPr>
          <p:cNvSpPr txBox="1"/>
          <p:nvPr/>
        </p:nvSpPr>
        <p:spPr>
          <a:xfrm>
            <a:off x="4710814" y="5800726"/>
            <a:ext cx="5464959" cy="769441"/>
          </a:xfrm>
          <a:prstGeom prst="rect">
            <a:avLst/>
          </a:prstGeom>
          <a:noFill/>
        </p:spPr>
        <p:txBody>
          <a:bodyPr wrap="none" rtlCol="0">
            <a:spAutoFit/>
          </a:bodyPr>
          <a:lstStyle/>
          <a:p>
            <a:pPr algn="ctr"/>
            <a:r>
              <a:rPr lang="en-US" sz="2200" dirty="0">
                <a:solidFill>
                  <a:schemeClr val="accent6"/>
                </a:solidFill>
                <a:latin typeface="Times New Roman" panose="02020603050405020304" pitchFamily="18" charset="0"/>
                <a:cs typeface="Times New Roman" panose="02020603050405020304" pitchFamily="18" charset="0"/>
              </a:rPr>
              <a:t>How many pill blisters are there in this image?</a:t>
            </a:r>
          </a:p>
          <a:p>
            <a:pPr algn="ctr"/>
            <a:r>
              <a:rPr lang="en-US" sz="2200" dirty="0">
                <a:solidFill>
                  <a:schemeClr val="accent6"/>
                </a:solidFill>
                <a:latin typeface="Times New Roman" panose="02020603050405020304" pitchFamily="18" charset="0"/>
                <a:cs typeface="Times New Roman" panose="02020603050405020304" pitchFamily="18" charset="0"/>
              </a:rPr>
              <a:t>This is what we are trying to solve.</a:t>
            </a:r>
          </a:p>
        </p:txBody>
      </p:sp>
    </p:spTree>
    <p:extLst>
      <p:ext uri="{BB962C8B-B14F-4D97-AF65-F5344CB8AC3E}">
        <p14:creationId xmlns:p14="http://schemas.microsoft.com/office/powerpoint/2010/main" val="44672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2495028"/>
          </a:xfrm>
        </p:spPr>
        <p:txBody>
          <a:bodyPr/>
          <a:lstStyle/>
          <a:p>
            <a:r>
              <a:rPr lang="en-US" dirty="0"/>
              <a:t>LITERATURE REVIEW</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3808750"/>
            <a:ext cx="5259554" cy="2233233"/>
          </a:xfrm>
        </p:spPr>
        <p:txBody>
          <a:bodyPr/>
          <a:lstStyle/>
          <a:p>
            <a:r>
              <a:rPr lang="en-US" dirty="0"/>
              <a:t>Researching about our problem.</a:t>
            </a:r>
          </a:p>
        </p:txBody>
      </p:sp>
      <p:pic>
        <p:nvPicPr>
          <p:cNvPr id="6" name="Picture Placeholder 5" descr="Globe and magnifying glass">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a:blip r:embed="rId3"/>
          <a:srcRect l="27537" r="27537"/>
          <a:stretch/>
        </p:blipFill>
        <p:spPr>
          <a:xfrm>
            <a:off x="7414194" y="410780"/>
            <a:ext cx="4344695" cy="6447220"/>
          </a:xfrm>
        </p:spPr>
      </p:pic>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LITERATURE REVIEW</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285703" cy="3720337"/>
          </a:xfrm>
        </p:spPr>
        <p:txBody>
          <a:bodyPr>
            <a:norm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have researched and found many articles tackling this kind of problem. Most sources recommend the usage of </a:t>
            </a:r>
            <a:r>
              <a:rPr lang="en-US" sz="2200" b="1" dirty="0">
                <a:latin typeface="Times New Roman" panose="02020603050405020304" pitchFamily="18" charset="0"/>
                <a:cs typeface="Times New Roman" panose="02020603050405020304" pitchFamily="18" charset="0"/>
              </a:rPr>
              <a:t>Machine Learning </a:t>
            </a:r>
            <a:r>
              <a:rPr lang="en-US" sz="2200" dirty="0">
                <a:latin typeface="Times New Roman" panose="02020603050405020304" pitchFamily="18" charset="0"/>
                <a:cs typeface="Times New Roman" panose="02020603050405020304" pitchFamily="18" charset="0"/>
              </a:rPr>
              <a:t>techniques, but we decided not to use this technology.</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we wanted with our solution is to not rely on machine learning, but to use image processing and computer vision methodology to guess blister locations quickly and consistently.</a:t>
            </a:r>
          </a:p>
        </p:txBody>
      </p:sp>
    </p:spTree>
    <p:extLst>
      <p:ext uri="{BB962C8B-B14F-4D97-AF65-F5344CB8AC3E}">
        <p14:creationId xmlns:p14="http://schemas.microsoft.com/office/powerpoint/2010/main" val="11738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LITERATURE REVIEW</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285703" cy="3720337"/>
          </a:xfrm>
        </p:spPr>
        <p:txBody>
          <a:bodyPr>
            <a:normAutofit lnSpcReduction="10000"/>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An interesting study came into light when we were researching articles for an answer. This article tackled the same problem we have and detailed the image processing methods they have used.</a:t>
            </a:r>
            <a:r>
              <a:rPr lang="en-US" sz="2200" baseline="30000" dirty="0">
                <a:latin typeface="Times New Roman" panose="02020603050405020304" pitchFamily="18" charset="0"/>
                <a:cs typeface="Times New Roman" panose="02020603050405020304" pitchFamily="18" charset="0"/>
              </a:rPr>
              <a:t>[1]</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So, we decided to follow the instructions on this article and occasionally improve upon it when needed. This article contained many methodologies that we were not yet aware of like </a:t>
            </a:r>
            <a:r>
              <a:rPr lang="en-US" sz="2200" b="1" dirty="0">
                <a:latin typeface="Times New Roman" panose="02020603050405020304" pitchFamily="18" charset="0"/>
                <a:cs typeface="Times New Roman" panose="02020603050405020304" pitchFamily="18" charset="0"/>
              </a:rPr>
              <a:t>Hough Transform of Circles</a:t>
            </a:r>
            <a:r>
              <a:rPr lang="en-US" sz="2200" b="1" baseline="30000" dirty="0">
                <a:latin typeface="Times New Roman" panose="02020603050405020304" pitchFamily="18" charset="0"/>
                <a:cs typeface="Times New Roman" panose="02020603050405020304" pitchFamily="18" charset="0"/>
              </a:rPr>
              <a:t>[5]</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CLAHE</a:t>
            </a:r>
            <a:r>
              <a:rPr lang="en-US" sz="2200" b="1" baseline="30000" dirty="0">
                <a:latin typeface="Times New Roman" panose="02020603050405020304" pitchFamily="18" charset="0"/>
                <a:cs typeface="Times New Roman" panose="02020603050405020304" pitchFamily="18" charset="0"/>
              </a:rPr>
              <a:t>[3]</a:t>
            </a:r>
            <a:r>
              <a:rPr lang="en-US" sz="2200" dirty="0">
                <a:latin typeface="Times New Roman" panose="02020603050405020304" pitchFamily="18" charset="0"/>
                <a:cs typeface="Times New Roman" panose="02020603050405020304" pitchFamily="18" charset="0"/>
              </a:rPr>
              <a:t> filter, etc.</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used OpenCV documentation</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to learn about those methodologies that we hadn’t yet known.</a:t>
            </a:r>
          </a:p>
        </p:txBody>
      </p:sp>
    </p:spTree>
    <p:extLst>
      <p:ext uri="{BB962C8B-B14F-4D97-AF65-F5344CB8AC3E}">
        <p14:creationId xmlns:p14="http://schemas.microsoft.com/office/powerpoint/2010/main" val="9453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9" y="1057274"/>
            <a:ext cx="7043617" cy="2520217"/>
          </a:xfrm>
        </p:spPr>
        <p:txBody>
          <a:bodyPr/>
          <a:lstStyle/>
          <a:p>
            <a:r>
              <a:rPr lang="en-US" dirty="0"/>
              <a:t>ALGORITHM EXPLANATION &amp; LIBRARIES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64808" y="3808750"/>
            <a:ext cx="7043618" cy="2233233"/>
          </a:xfrm>
        </p:spPr>
        <p:txBody>
          <a:bodyPr/>
          <a:lstStyle/>
          <a:p>
            <a:r>
              <a:rPr lang="en-US" dirty="0"/>
              <a:t>How the code works.</a:t>
            </a:r>
          </a:p>
        </p:txBody>
      </p:sp>
      <p:pic>
        <p:nvPicPr>
          <p:cNvPr id="6" name="Picture 5" descr="Computer script on a screen">
            <a:extLst>
              <a:ext uri="{FF2B5EF4-FFF2-40B4-BE49-F238E27FC236}">
                <a16:creationId xmlns:a16="http://schemas.microsoft.com/office/drawing/2014/main" id="{2C9A7D03-05F6-7339-1CD1-18F1E8BA3490}"/>
              </a:ext>
            </a:extLst>
          </p:cNvPr>
          <p:cNvPicPr>
            <a:picLocks noChangeAspect="1"/>
          </p:cNvPicPr>
          <p:nvPr/>
        </p:nvPicPr>
        <p:blipFill rotWithShape="1">
          <a:blip r:embed="rId3"/>
          <a:srcRect l="14238" r="47062"/>
          <a:stretch/>
        </p:blipFill>
        <p:spPr>
          <a:xfrm>
            <a:off x="0" y="0"/>
            <a:ext cx="3982065" cy="6858000"/>
          </a:xfrm>
          <a:prstGeom prst="rect">
            <a:avLst/>
          </a:prstGeom>
        </p:spPr>
      </p:pic>
    </p:spTree>
    <p:extLst>
      <p:ext uri="{BB962C8B-B14F-4D97-AF65-F5344CB8AC3E}">
        <p14:creationId xmlns:p14="http://schemas.microsoft.com/office/powerpoint/2010/main" val="113171805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1CF84786E8364E4DBDD5F5D961A46F84" ma:contentTypeVersion="13" ma:contentTypeDescription="Yeni belge oluşturun." ma:contentTypeScope="" ma:versionID="33d38e9e424b7e877e4a565b99ee3b40">
  <xsd:schema xmlns:xsd="http://www.w3.org/2001/XMLSchema" xmlns:xs="http://www.w3.org/2001/XMLSchema" xmlns:p="http://schemas.microsoft.com/office/2006/metadata/properties" xmlns:ns3="a3cbbdfa-16d4-44d4-b4f8-7e036fb4439c" xmlns:ns4="7867d01f-4c54-45e1-8ef0-636457ae14d7" targetNamespace="http://schemas.microsoft.com/office/2006/metadata/properties" ma:root="true" ma:fieldsID="2ba8c68a63499e055029eb259086aec8" ns3:_="" ns4:_="">
    <xsd:import namespace="a3cbbdfa-16d4-44d4-b4f8-7e036fb4439c"/>
    <xsd:import namespace="7867d01f-4c54-45e1-8ef0-636457ae14d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AutoTags" minOccurs="0"/>
                <xsd:element ref="ns4:MediaServiceOCR" minOccurs="0"/>
                <xsd:element ref="ns4:MediaServiceGenerationTime" minOccurs="0"/>
                <xsd:element ref="ns4:MediaServiceEventHashCode" minOccurs="0"/>
                <xsd:element ref="ns4:MediaServiceObjectDetectorVersions" minOccurs="0"/>
                <xsd:element ref="ns4:MediaServiceSearchPropertie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cbbdfa-16d4-44d4-b4f8-7e036fb4439c" elementFormDefault="qualified">
    <xsd:import namespace="http://schemas.microsoft.com/office/2006/documentManagement/types"/>
    <xsd:import namespace="http://schemas.microsoft.com/office/infopath/2007/PartnerControls"/>
    <xsd:element name="SharedWithUsers" ma:index="8" nillable="true" ma:displayName="Paylaşılanla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Ayrıntıları ile Paylaşıldı" ma:internalName="SharedWithDetails" ma:readOnly="true">
      <xsd:simpleType>
        <xsd:restriction base="dms:Note">
          <xsd:maxLength value="255"/>
        </xsd:restriction>
      </xsd:simpleType>
    </xsd:element>
    <xsd:element name="SharingHintHash" ma:index="10" nillable="true" ma:displayName="İpucu Paylaşımı Karması"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67d01f-4c54-45e1-8ef0-636457ae14d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7867d01f-4c54-45e1-8ef0-636457ae14d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0FA8DD-2316-483B-A192-3ED98AFBBC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cbbdfa-16d4-44d4-b4f8-7e036fb4439c"/>
    <ds:schemaRef ds:uri="7867d01f-4c54-45e1-8ef0-636457ae14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FA76D1-3C6D-40BC-A42D-496B6EDE8B8C}">
  <ds:schemaRefs>
    <ds:schemaRef ds:uri="7867d01f-4c54-45e1-8ef0-636457ae14d7"/>
    <ds:schemaRef ds:uri="http://schemas.microsoft.com/office/2006/metadata/properties"/>
    <ds:schemaRef ds:uri="http://purl.org/dc/elements/1.1/"/>
    <ds:schemaRef ds:uri="a3cbbdfa-16d4-44d4-b4f8-7e036fb4439c"/>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DE99543C-82E8-4821-93BD-5A60BEB423E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tf78438558_wac</Template>
  <TotalTime>0</TotalTime>
  <Words>1382</Words>
  <Application>Microsoft Office PowerPoint</Application>
  <PresentationFormat>Widescreen</PresentationFormat>
  <Paragraphs>131</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Arial Black</vt:lpstr>
      <vt:lpstr>Calibri</vt:lpstr>
      <vt:lpstr>Sabon Next LT</vt:lpstr>
      <vt:lpstr>Times New Roman</vt:lpstr>
      <vt:lpstr>Custom</vt:lpstr>
      <vt:lpstr>PILL BLISTER DETECTION MEHMET SEFA TOKSOY 220610035 ELIF CEYDA CİVELEK 220610011</vt:lpstr>
      <vt:lpstr>Contents</vt:lpstr>
      <vt:lpstr>PROBLEM DEFINITION</vt:lpstr>
      <vt:lpstr>PROBLEM DEFINITION</vt:lpstr>
      <vt:lpstr>PROBLEM DEFINITION</vt:lpstr>
      <vt:lpstr>LITERATURE REVIEW</vt:lpstr>
      <vt:lpstr>LITERATURE REVIEW</vt:lpstr>
      <vt:lpstr>LITERATURE REVIEW</vt:lpstr>
      <vt:lpstr>ALGORITHM EXPLANATION &amp; LIBRARIES</vt:lpstr>
      <vt:lpstr>ALGORITHM EXPLANATION</vt:lpstr>
      <vt:lpstr>1. IMAGE ACQUISITION</vt:lpstr>
      <vt:lpstr>PowerPoint Presentation</vt:lpstr>
      <vt:lpstr>PowerPoint Presentation</vt:lpstr>
      <vt:lpstr>1. IMAGE ACQUISITION</vt:lpstr>
      <vt:lpstr>PowerPoint Presentation</vt:lpstr>
      <vt:lpstr>PowerPoint Presentation</vt:lpstr>
      <vt:lpstr>PowerPoint Presentation</vt:lpstr>
      <vt:lpstr>PowerPoint Presentation</vt:lpstr>
      <vt:lpstr>PowerPoint Presentation</vt:lpstr>
      <vt:lpstr>2. IMAGE PREPROCESSING</vt:lpstr>
      <vt:lpstr>PowerPoint Presentation</vt:lpstr>
      <vt:lpstr>2. IMAGE PREPROCESSING</vt:lpstr>
      <vt:lpstr>PowerPoint Presentation</vt:lpstr>
      <vt:lpstr>3. DETECTION &amp; COUNTING</vt:lpstr>
      <vt:lpstr>3. DETECTION &amp; COUNTING</vt:lpstr>
      <vt:lpstr>PowerPoint Presentation</vt:lpstr>
      <vt:lpstr>PowerPoint Presentation</vt:lpstr>
      <vt:lpstr>PowerPoint Presentation</vt:lpstr>
      <vt:lpstr>PowerPoint Presentation</vt:lpstr>
      <vt:lpstr>LIBRARIES USED</vt:lpstr>
      <vt:lpstr>LIMITATIONS AND TIME RESTRAINTS</vt:lpstr>
      <vt:lpstr>TIME RESTRAINTS</vt:lpstr>
      <vt:lpstr>ALGORITHM LIMITATIONS</vt:lpstr>
      <vt:lpstr>ALGORITHM INACCURACIES</vt:lpstr>
      <vt:lpstr>PowerPoint Presentation</vt:lpstr>
      <vt:lpstr>PowerPoint Presentation</vt:lpstr>
      <vt:lpstr>WAYS TO IMPROVE</vt:lpstr>
      <vt:lpstr>CODE LINK AND LIVE DEMONSTRATION</vt:lpstr>
      <vt:lpstr>CODE LINKS AND LIVE DEMONSTRATION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2024-06-07T11:30:25Z</dcterms:created>
  <dcterms:modified xsi:type="dcterms:W3CDTF">2024-06-07T16:48:35Z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0x0101001CF84786E8364E4DBDD5F5D961A46F84</vt:lpwstr>
  </property>
</Properties>
</file>